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409" r:id="rId2"/>
    <p:sldId id="519" r:id="rId3"/>
    <p:sldId id="493" r:id="rId4"/>
    <p:sldId id="3747" r:id="rId5"/>
    <p:sldId id="521" r:id="rId6"/>
    <p:sldId id="522" r:id="rId7"/>
    <p:sldId id="3748" r:id="rId8"/>
    <p:sldId id="3756" r:id="rId9"/>
    <p:sldId id="3750" r:id="rId10"/>
    <p:sldId id="3751" r:id="rId11"/>
    <p:sldId id="3755" r:id="rId12"/>
    <p:sldId id="3753" r:id="rId13"/>
    <p:sldId id="3754" r:id="rId14"/>
    <p:sldId id="3757" r:id="rId15"/>
    <p:sldId id="51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8" userDrawn="1">
          <p15:clr>
            <a:srgbClr val="A4A3A4"/>
          </p15:clr>
        </p15:guide>
        <p15:guide id="2" pos="3844" userDrawn="1">
          <p15:clr>
            <a:srgbClr val="A4A3A4"/>
          </p15:clr>
        </p15:guide>
        <p15:guide id="3" pos="292" userDrawn="1">
          <p15:clr>
            <a:srgbClr val="A4A3A4"/>
          </p15:clr>
        </p15:guide>
        <p15:guide id="4" pos="4156" userDrawn="1">
          <p15:clr>
            <a:srgbClr val="A4A3A4"/>
          </p15:clr>
        </p15:guide>
        <p15:guide id="5" pos="466" userDrawn="1">
          <p15:clr>
            <a:srgbClr val="A4A3A4"/>
          </p15:clr>
        </p15:guide>
        <p15:guide id="6" orient="horz" pos="1544" userDrawn="1">
          <p15:clr>
            <a:srgbClr val="A4A3A4"/>
          </p15:clr>
        </p15:guide>
        <p15:guide id="7" orient="horz" pos="3500" userDrawn="1">
          <p15:clr>
            <a:srgbClr val="A4A3A4"/>
          </p15:clr>
        </p15:guide>
        <p15:guide id="8" orient="horz" pos="3157" userDrawn="1">
          <p15:clr>
            <a:srgbClr val="A4A3A4"/>
          </p15:clr>
        </p15:guide>
        <p15:guide id="9" orient="horz" pos="9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7DC0"/>
    <a:srgbClr val="FFC000"/>
    <a:srgbClr val="0070C0"/>
    <a:srgbClr val="00B0F0"/>
    <a:srgbClr val="FFFFFF"/>
    <a:srgbClr val="D8D8D8"/>
    <a:srgbClr val="DFAF4E"/>
    <a:srgbClr val="BFBFBF"/>
    <a:srgbClr val="185AA1"/>
    <a:srgbClr val="016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4" autoAdjust="0"/>
    <p:restoredTop sz="90769" autoAdjust="0"/>
  </p:normalViewPr>
  <p:slideViewPr>
    <p:cSldViewPr snapToGrid="0" showGuides="1">
      <p:cViewPr varScale="1">
        <p:scale>
          <a:sx n="91" d="100"/>
          <a:sy n="91" d="100"/>
        </p:scale>
        <p:origin x="102" y="342"/>
      </p:cViewPr>
      <p:guideLst>
        <p:guide orient="horz" pos="2108"/>
        <p:guide pos="3844"/>
        <p:guide pos="292"/>
        <p:guide pos="4156"/>
        <p:guide pos="466"/>
        <p:guide orient="horz" pos="1544"/>
        <p:guide orient="horz" pos="3500"/>
        <p:guide orient="horz" pos="3157"/>
        <p:guide orient="horz" pos="999"/>
      </p:guideLst>
    </p:cSldViewPr>
  </p:slideViewPr>
  <p:notesTextViewPr>
    <p:cViewPr>
      <p:scale>
        <a:sx n="3" d="2"/>
        <a:sy n="3" d="2"/>
      </p:scale>
      <p:origin x="0" y="0"/>
    </p:cViewPr>
  </p:notesTextViewPr>
  <p:notesViewPr>
    <p:cSldViewPr snapToGrid="0">
      <p:cViewPr varScale="1">
        <p:scale>
          <a:sx n="146" d="100"/>
          <a:sy n="146" d="100"/>
        </p:scale>
        <p:origin x="35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610258400" cy="0"/>
          </a:xfrm>
          <a:prstGeom prst="rect">
            <a:avLst/>
          </a:prstGeom>
        </p:spPr>
        <p:txBody>
          <a:bodyPr vert="horz" lIns="91440" tIns="45720" rIns="91440" bIns="45720" rtlCol="0"/>
          <a:lstStyle>
            <a:lvl1pPr algn="l">
              <a:defRPr sz="1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2147483647" y="0"/>
            <a:ext cx="1610258400" cy="0"/>
          </a:xfrm>
          <a:prstGeom prst="rect">
            <a:avLst/>
          </a:prstGeom>
        </p:spPr>
        <p:txBody>
          <a:bodyPr vert="horz" lIns="91440" tIns="45720" rIns="91440" bIns="45720" rtlCol="0"/>
          <a:lstStyle>
            <a:lvl1pPr algn="r">
              <a:defRPr sz="1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2023/11/8</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0"/>
            <a:ext cx="1610258400" cy="0"/>
          </a:xfrm>
          <a:prstGeom prst="rect">
            <a:avLst/>
          </a:prstGeom>
        </p:spPr>
        <p:txBody>
          <a:bodyPr vert="horz" lIns="91440" tIns="45720" rIns="91440" bIns="45720" rtlCol="0" anchor="b"/>
          <a:lstStyle>
            <a:lvl1pPr algn="l">
              <a:defRPr sz="1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2147483647" y="0"/>
            <a:ext cx="1610258400" cy="0"/>
          </a:xfrm>
          <a:prstGeom prst="rect">
            <a:avLst/>
          </a:prstGeom>
        </p:spPr>
        <p:txBody>
          <a:bodyPr vert="horz" lIns="91440" tIns="45720" rIns="91440" bIns="45720" rtlCol="0" anchor="b"/>
          <a:lstStyle>
            <a:lvl1pPr algn="r">
              <a:defRPr sz="1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610258400" cy="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2147483647" y="0"/>
            <a:ext cx="1610258400" cy="0"/>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2023/11/8</a:t>
            </a:fld>
            <a:endParaRPr lang="zh-CN" altLang="en-US"/>
          </a:p>
        </p:txBody>
      </p:sp>
      <p:sp>
        <p:nvSpPr>
          <p:cNvPr id="4" name="幻灯片图像占位符 3"/>
          <p:cNvSpPr>
            <a:spLocks noGrp="1" noRot="1" noChangeAspect="1"/>
          </p:cNvSpPr>
          <p:nvPr>
            <p:ph type="sldImg" idx="2"/>
          </p:nvPr>
        </p:nvSpPr>
        <p:spPr>
          <a:xfrm>
            <a:off x="2147483647" y="0"/>
            <a:ext cx="0" cy="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47483647" y="0"/>
            <a:ext cx="1610258400" cy="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0"/>
            <a:ext cx="1610258400" cy="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2147483647" y="0"/>
            <a:ext cx="1610258400" cy="0"/>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r>
              <a:rPr lang="zh-CN" altLang="en-US" dirty="0"/>
              <a:t>名字：智能食安管理平台</a:t>
            </a:r>
            <a:br>
              <a:rPr lang="en-US" altLang="zh-CN" dirty="0"/>
            </a:br>
            <a:r>
              <a:rPr lang="zh-CN" altLang="en-US" dirty="0"/>
              <a:t>具体系统操作展示</a:t>
            </a:r>
            <a:endParaRPr lang="en-US" altLang="zh-CN" dirty="0"/>
          </a:p>
          <a:p>
            <a:r>
              <a:rPr lang="zh-CN" altLang="en-US" dirty="0"/>
              <a:t>联系人，多停留一会</a:t>
            </a:r>
          </a:p>
        </p:txBody>
      </p:sp>
      <p:sp>
        <p:nvSpPr>
          <p:cNvPr id="4" name="灯片编号占位符 3"/>
          <p:cNvSpPr>
            <a:spLocks noGrp="1"/>
          </p:cNvSpPr>
          <p:nvPr>
            <p:ph type="sldNum" sz="quarter" idx="5"/>
          </p:nvPr>
        </p:nvSpPr>
        <p:spPr/>
        <p:txBody>
          <a:bodyPr/>
          <a:lstStyle/>
          <a:p>
            <a:fld id="{5849F42C-2DAE-424C-A4B8-3140182C3E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10</a:t>
            </a:fld>
            <a:endParaRPr lang="zh-CN" altLang="en-US"/>
          </a:p>
        </p:txBody>
      </p:sp>
    </p:spTree>
    <p:extLst>
      <p:ext uri="{BB962C8B-B14F-4D97-AF65-F5344CB8AC3E}">
        <p14:creationId xmlns:p14="http://schemas.microsoft.com/office/powerpoint/2010/main" val="374724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9F42C-2DAE-424C-A4B8-3140182C3E9F}"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11227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12</a:t>
            </a:fld>
            <a:endParaRPr lang="zh-CN" altLang="en-US"/>
          </a:p>
        </p:txBody>
      </p:sp>
    </p:spTree>
    <p:extLst>
      <p:ext uri="{BB962C8B-B14F-4D97-AF65-F5344CB8AC3E}">
        <p14:creationId xmlns:p14="http://schemas.microsoft.com/office/powerpoint/2010/main" val="362617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13</a:t>
            </a:fld>
            <a:endParaRPr lang="zh-CN" altLang="en-US"/>
          </a:p>
        </p:txBody>
      </p:sp>
    </p:spTree>
    <p:extLst>
      <p:ext uri="{BB962C8B-B14F-4D97-AF65-F5344CB8AC3E}">
        <p14:creationId xmlns:p14="http://schemas.microsoft.com/office/powerpoint/2010/main" val="2076166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14</a:t>
            </a:fld>
            <a:endParaRPr lang="zh-CN" altLang="en-US"/>
          </a:p>
        </p:txBody>
      </p:sp>
    </p:spTree>
    <p:extLst>
      <p:ext uri="{BB962C8B-B14F-4D97-AF65-F5344CB8AC3E}">
        <p14:creationId xmlns:p14="http://schemas.microsoft.com/office/powerpoint/2010/main" val="1894562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49F42C-2DAE-424C-A4B8-3140182C3E9F}"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15</a:t>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2</a:t>
            </a:fld>
            <a:endParaRPr lang="zh-CN" altLang="en-US"/>
          </a:p>
        </p:txBody>
      </p:sp>
    </p:spTree>
    <p:extLst>
      <p:ext uri="{BB962C8B-B14F-4D97-AF65-F5344CB8AC3E}">
        <p14:creationId xmlns:p14="http://schemas.microsoft.com/office/powerpoint/2010/main" val="198827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49F42C-2DAE-424C-A4B8-3140182C3E9F}"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4</a:t>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15205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5</a:t>
            </a:fld>
            <a:endParaRPr lang="zh-CN" altLang="en-US"/>
          </a:p>
        </p:txBody>
      </p:sp>
    </p:spTree>
    <p:extLst>
      <p:ext uri="{BB962C8B-B14F-4D97-AF65-F5344CB8AC3E}">
        <p14:creationId xmlns:p14="http://schemas.microsoft.com/office/powerpoint/2010/main" val="166199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6</a:t>
            </a:fld>
            <a:endParaRPr lang="zh-CN" altLang="en-US"/>
          </a:p>
        </p:txBody>
      </p:sp>
    </p:spTree>
    <p:extLst>
      <p:ext uri="{BB962C8B-B14F-4D97-AF65-F5344CB8AC3E}">
        <p14:creationId xmlns:p14="http://schemas.microsoft.com/office/powerpoint/2010/main" val="423520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7</a:t>
            </a:fld>
            <a:endParaRPr lang="zh-CN" altLang="en-US"/>
          </a:p>
        </p:txBody>
      </p:sp>
    </p:spTree>
    <p:extLst>
      <p:ext uri="{BB962C8B-B14F-4D97-AF65-F5344CB8AC3E}">
        <p14:creationId xmlns:p14="http://schemas.microsoft.com/office/powerpoint/2010/main" val="361305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8</a:t>
            </a:fld>
            <a:endParaRPr lang="zh-CN" altLang="en-US"/>
          </a:p>
        </p:txBody>
      </p:sp>
    </p:spTree>
    <p:extLst>
      <p:ext uri="{BB962C8B-B14F-4D97-AF65-F5344CB8AC3E}">
        <p14:creationId xmlns:p14="http://schemas.microsoft.com/office/powerpoint/2010/main" val="39964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47483647" y="0"/>
            <a:ext cx="0" cy="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9</a:t>
            </a:fld>
            <a:endParaRPr lang="zh-CN" altLang="en-US"/>
          </a:p>
        </p:txBody>
      </p:sp>
    </p:spTree>
    <p:extLst>
      <p:ext uri="{BB962C8B-B14F-4D97-AF65-F5344CB8AC3E}">
        <p14:creationId xmlns:p14="http://schemas.microsoft.com/office/powerpoint/2010/main" val="1359607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2" name="文本占位符 2"/>
          <p:cNvSpPr>
            <a:spLocks noGrp="1"/>
          </p:cNvSpPr>
          <p:nvPr>
            <p:ph idx="1"/>
            <p:custDataLst>
              <p:tags r:id="rId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mn-ea"/>
                <a:ea typeface="+mn-ea"/>
              </a:defRPr>
            </a:lvl1pPr>
          </a:lstStyle>
          <a:p>
            <a:fld id="{6CF9BB31-60D2-4BE9-92FE-A8798CD84CF0}" type="datetime1">
              <a:rPr lang="id-ID" smtClean="0"/>
              <a:t>08/11/2023</a:t>
            </a:fld>
            <a:endParaRPr lang="id-ID"/>
          </a:p>
        </p:txBody>
      </p:sp>
      <p:sp>
        <p:nvSpPr>
          <p:cNvPr id="8" name="Oval 7"/>
          <p:cNvSpPr/>
          <p:nvPr userDrawn="1"/>
        </p:nvSpPr>
        <p:spPr>
          <a:xfrm>
            <a:off x="11540067" y="101600"/>
            <a:ext cx="448733" cy="448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a typeface="+mn-ea"/>
            </a:endParaRPr>
          </a:p>
        </p:txBody>
      </p:sp>
      <p:sp>
        <p:nvSpPr>
          <p:cNvPr id="5" name="Slide Number Placeholder 4"/>
          <p:cNvSpPr>
            <a:spLocks noGrp="1"/>
          </p:cNvSpPr>
          <p:nvPr>
            <p:ph type="sldNum" sz="quarter" idx="12"/>
          </p:nvPr>
        </p:nvSpPr>
        <p:spPr>
          <a:xfrm>
            <a:off x="11497734" y="134406"/>
            <a:ext cx="550334" cy="365125"/>
          </a:xfrm>
        </p:spPr>
        <p:txBody>
          <a:bodyPr/>
          <a:lstStyle>
            <a:lvl1pPr algn="ctr">
              <a:defRPr b="1">
                <a:solidFill>
                  <a:schemeClr val="bg1"/>
                </a:solidFill>
                <a:latin typeface="+mn-ea"/>
                <a:ea typeface="+mn-ea"/>
              </a:defRPr>
            </a:lvl1pPr>
          </a:lstStyle>
          <a:p>
            <a:fld id="{7A5DDAD3-E743-4B29-A948-63E93E36D1BF}" type="slidenum">
              <a:rPr lang="id-ID" smtClean="0"/>
              <a:t>‹#›</a:t>
            </a:fld>
            <a:endParaRPr lang="id-ID" dirty="0"/>
          </a:p>
        </p:txBody>
      </p:sp>
      <p:sp>
        <p:nvSpPr>
          <p:cNvPr id="2" name="Rectangle 1"/>
          <p:cNvSpPr/>
          <p:nvPr userDrawn="1"/>
        </p:nvSpPr>
        <p:spPr>
          <a:xfrm>
            <a:off x="3997033" y="6290588"/>
            <a:ext cx="4195947" cy="430887"/>
          </a:xfrm>
          <a:prstGeom prst="rect">
            <a:avLst/>
          </a:prstGeom>
        </p:spPr>
        <p:txBody>
          <a:bodyPr wrap="square">
            <a:spAutoFit/>
          </a:bodyPr>
          <a:lstStyle/>
          <a:p>
            <a:pPr algn="ctr"/>
            <a:r>
              <a:rPr lang="id-ID" sz="1200" dirty="0">
                <a:solidFill>
                  <a:schemeClr val="accent1"/>
                </a:solidFill>
                <a:latin typeface="+mn-ea"/>
                <a:ea typeface="+mn-ea"/>
              </a:rPr>
              <a:t>www.</a:t>
            </a:r>
            <a:r>
              <a:rPr lang="zh-CN" altLang="en-US" sz="1200" dirty="0">
                <a:solidFill>
                  <a:schemeClr val="accent1"/>
                </a:solidFill>
                <a:latin typeface="+mn-ea"/>
                <a:ea typeface="+mn-ea"/>
              </a:rPr>
              <a:t>企业网址</a:t>
            </a:r>
            <a:r>
              <a:rPr lang="en-US" altLang="zh-CN" sz="1200" dirty="0">
                <a:solidFill>
                  <a:schemeClr val="accent1"/>
                </a:solidFill>
                <a:latin typeface="+mn-ea"/>
                <a:ea typeface="+mn-ea"/>
              </a:rPr>
              <a:t>.</a:t>
            </a:r>
            <a:r>
              <a:rPr lang="id-ID" sz="1200" dirty="0">
                <a:solidFill>
                  <a:schemeClr val="accent1"/>
                </a:solidFill>
                <a:latin typeface="+mn-ea"/>
                <a:ea typeface="+mn-ea"/>
              </a:rPr>
              <a:t>com</a:t>
            </a:r>
          </a:p>
          <a:p>
            <a:pPr algn="ctr"/>
            <a:r>
              <a:rPr lang="zh-CN" altLang="en-US" sz="1000" dirty="0">
                <a:solidFill>
                  <a:schemeClr val="tx2"/>
                </a:solidFill>
                <a:latin typeface="+mn-ea"/>
                <a:ea typeface="+mn-ea"/>
              </a:rPr>
              <a:t>企业名称</a:t>
            </a:r>
            <a:r>
              <a:rPr lang="en-US" altLang="zh-CN" sz="1000" dirty="0">
                <a:solidFill>
                  <a:schemeClr val="tx2"/>
                </a:solidFill>
                <a:latin typeface="+mn-ea"/>
                <a:ea typeface="+mn-ea"/>
              </a:rPr>
              <a:t>/</a:t>
            </a:r>
            <a:r>
              <a:rPr lang="zh-CN" altLang="en-US" sz="1000" dirty="0">
                <a:solidFill>
                  <a:schemeClr val="tx2"/>
                </a:solidFill>
                <a:latin typeface="+mn-ea"/>
                <a:ea typeface="+mn-ea"/>
              </a:rPr>
              <a:t>宣传口号</a:t>
            </a:r>
            <a:r>
              <a:rPr lang="en-US" altLang="zh-CN" sz="1000" dirty="0">
                <a:solidFill>
                  <a:schemeClr val="tx2"/>
                </a:solidFill>
                <a:latin typeface="+mn-ea"/>
                <a:ea typeface="+mn-ea"/>
              </a:rPr>
              <a:t>/</a:t>
            </a:r>
            <a:r>
              <a:rPr lang="zh-CN" altLang="en-US" sz="1000" dirty="0">
                <a:solidFill>
                  <a:schemeClr val="tx2"/>
                </a:solidFill>
                <a:latin typeface="+mn-ea"/>
                <a:ea typeface="+mn-ea"/>
              </a:rPr>
              <a:t>企业愿景</a:t>
            </a:r>
            <a:endParaRPr lang="id-ID" sz="1000" dirty="0">
              <a:solidFill>
                <a:schemeClr val="tx2"/>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tags" Target="../tags/tag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7"/>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8"/>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9"/>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5" name="页脚占位符 4"/>
          <p:cNvSpPr>
            <a:spLocks noGrp="1"/>
          </p:cNvSpPr>
          <p:nvPr>
            <p:ph type="ftr" sz="quarter" idx="3"/>
            <p:custDataLst>
              <p:tags r:id="rId10"/>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1"/>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hf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notesSlide" Target="../notesSlides/notesSlide12.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3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 name="图片 9" descr="1-1_画板 1"/>
          <p:cNvPicPr>
            <a:picLocks noChangeAspect="1"/>
          </p:cNvPicPr>
          <p:nvPr/>
        </p:nvPicPr>
        <p:blipFill>
          <a:blip r:embed="rId5"/>
          <a:stretch>
            <a:fillRect/>
          </a:stretch>
        </p:blipFill>
        <p:spPr>
          <a:xfrm>
            <a:off x="7238365" y="1477645"/>
            <a:ext cx="5010785" cy="3578225"/>
          </a:xfrm>
          <a:prstGeom prst="rect">
            <a:avLst/>
          </a:prstGeom>
        </p:spPr>
      </p:pic>
      <p:pic>
        <p:nvPicPr>
          <p:cNvPr id="12" name="图片 11" descr="logo_画板 1"/>
          <p:cNvPicPr>
            <a:picLocks noChangeAspect="1"/>
          </p:cNvPicPr>
          <p:nvPr/>
        </p:nvPicPr>
        <p:blipFill>
          <a:blip r:embed="rId6"/>
          <a:stretch>
            <a:fillRect/>
          </a:stretch>
        </p:blipFill>
        <p:spPr>
          <a:xfrm>
            <a:off x="457200" y="571500"/>
            <a:ext cx="3255010" cy="810895"/>
          </a:xfrm>
          <a:prstGeom prst="rect">
            <a:avLst/>
          </a:prstGeom>
        </p:spPr>
      </p:pic>
      <p:sp>
        <p:nvSpPr>
          <p:cNvPr id="2" name="文本框 1"/>
          <p:cNvSpPr txBox="1"/>
          <p:nvPr/>
        </p:nvSpPr>
        <p:spPr>
          <a:xfrm>
            <a:off x="63999" y="2351666"/>
            <a:ext cx="7296422" cy="1830245"/>
          </a:xfrm>
          <a:prstGeom prst="rect">
            <a:avLst/>
          </a:prstGeom>
          <a:noFill/>
        </p:spPr>
        <p:txBody>
          <a:bodyPr wrap="square" rtlCol="0">
            <a:spAutoFit/>
          </a:bodyPr>
          <a:lstStyle/>
          <a:p>
            <a:pPr algn="ctr">
              <a:lnSpc>
                <a:spcPct val="150000"/>
              </a:lnSpc>
            </a:pPr>
            <a:r>
              <a:rPr lang="zh-CN" altLang="en-US" sz="4000" b="1" dirty="0">
                <a:sym typeface="+mn-ea"/>
              </a:rPr>
              <a:t>中检实业</a:t>
            </a:r>
            <a:endParaRPr lang="en-US" altLang="zh-CN" sz="4000" b="1" dirty="0">
              <a:sym typeface="+mn-ea"/>
            </a:endParaRPr>
          </a:p>
          <a:p>
            <a:pPr algn="ctr">
              <a:lnSpc>
                <a:spcPct val="150000"/>
              </a:lnSpc>
            </a:pPr>
            <a:r>
              <a:rPr lang="zh-CN" altLang="en-US" sz="4000" b="1" dirty="0">
                <a:solidFill>
                  <a:schemeClr val="tx1"/>
                </a:solidFill>
                <a:sym typeface="+mn-ea"/>
              </a:rPr>
              <a:t>放心食堂智能化解决方案</a:t>
            </a:r>
            <a:endParaRPr lang="zh-CN" altLang="en-US" sz="4000" b="1" dirty="0">
              <a:solidFill>
                <a:schemeClr val="tx1"/>
              </a:solidFill>
              <a:latin typeface="+mn-ea"/>
              <a:sym typeface="+mn-ea"/>
            </a:endParaRPr>
          </a:p>
        </p:txBody>
      </p:sp>
      <p:pic>
        <p:nvPicPr>
          <p:cNvPr id="3" name="图片 2"/>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3712210" y="672463"/>
            <a:ext cx="4605482" cy="553086"/>
          </a:xfrm>
          <a:prstGeom prst="rect">
            <a:avLst/>
          </a:prstGeom>
          <a:noFill/>
          <a:ln>
            <a:noFill/>
          </a:ln>
        </p:spPr>
      </p:pic>
      <p:sp>
        <p:nvSpPr>
          <p:cNvPr id="4" name="文本框 3"/>
          <p:cNvSpPr txBox="1"/>
          <p:nvPr/>
        </p:nvSpPr>
        <p:spPr>
          <a:xfrm>
            <a:off x="2273420" y="4826414"/>
            <a:ext cx="2755524" cy="458908"/>
          </a:xfrm>
          <a:prstGeom prst="rect">
            <a:avLst/>
          </a:prstGeom>
          <a:noFill/>
        </p:spPr>
        <p:txBody>
          <a:bodyPr wrap="square" rtlCol="0">
            <a:spAutoFit/>
          </a:bodyPr>
          <a:lstStyle/>
          <a:p>
            <a:pPr algn="ctr">
              <a:lnSpc>
                <a:spcPct val="150000"/>
              </a:lnSpc>
            </a:pPr>
            <a:r>
              <a:rPr lang="zh-CN" altLang="en-US" dirty="0"/>
              <a:t>中国中检   </a:t>
            </a:r>
            <a:r>
              <a:rPr lang="en-US" altLang="zh-CN" dirty="0"/>
              <a:t>2023</a:t>
            </a:r>
            <a:r>
              <a:rPr lang="zh-CN" altLang="en-US" dirty="0"/>
              <a:t>年</a:t>
            </a:r>
            <a:r>
              <a:rPr lang="en-US" altLang="zh-CN" dirty="0"/>
              <a:t>11</a:t>
            </a:r>
            <a:r>
              <a:rPr lang="zh-CN" altLang="en-US" dirty="0"/>
              <a:t>月</a:t>
            </a:r>
            <a:endParaRPr lang="en-US" altLang="zh-CN"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a:extLst>
              <a:ext uri="{FF2B5EF4-FFF2-40B4-BE49-F238E27FC236}">
                <a16:creationId xmlns:a16="http://schemas.microsoft.com/office/drawing/2014/main" id="{E0E03B4F-ACF1-0541-BC6A-57EA235D992F}"/>
              </a:ext>
            </a:extLst>
          </p:cNvPr>
          <p:cNvSpPr/>
          <p:nvPr/>
        </p:nvSpPr>
        <p:spPr>
          <a:xfrm>
            <a:off x="952500" y="1668745"/>
            <a:ext cx="5397500" cy="2366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itchFamily="2" charset="2"/>
              </a:rPr>
              <a:t>：（</a:t>
            </a:r>
            <a:r>
              <a:rPr lang="en-US" altLang="zh-CN" sz="2400" b="1" spc="200" dirty="0">
                <a:solidFill>
                  <a:srgbClr val="175AA1"/>
                </a:solidFill>
                <a:sym typeface="Wingdings" pitchFamily="2" charset="2"/>
              </a:rPr>
              <a:t>5</a:t>
            </a:r>
            <a:r>
              <a:rPr lang="zh-CN" altLang="en-US" sz="2400" b="1" spc="200" dirty="0">
                <a:solidFill>
                  <a:srgbClr val="175AA1"/>
                </a:solidFill>
                <a:sym typeface="Wingdings" pitchFamily="2" charset="2"/>
              </a:rPr>
              <a:t>）从业人员管理</a:t>
            </a:r>
            <a:endParaRPr lang="zh-CN" altLang="en-US" sz="2400" b="1" spc="200" dirty="0">
              <a:solidFill>
                <a:srgbClr val="175AA1"/>
              </a:solidFill>
            </a:endParaRPr>
          </a:p>
        </p:txBody>
      </p:sp>
      <p:sp>
        <p:nvSpPr>
          <p:cNvPr id="8" name="TextBox 5">
            <a:extLst>
              <a:ext uri="{FF2B5EF4-FFF2-40B4-BE49-F238E27FC236}">
                <a16:creationId xmlns:a16="http://schemas.microsoft.com/office/drawing/2014/main" id="{D0A2BA4A-D476-974D-A280-BD43696A60D0}"/>
              </a:ext>
            </a:extLst>
          </p:cNvPr>
          <p:cNvSpPr txBox="1"/>
          <p:nvPr/>
        </p:nvSpPr>
        <p:spPr>
          <a:xfrm>
            <a:off x="5454846" y="4844293"/>
            <a:ext cx="1885192" cy="74315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defTabSz="914377">
              <a:lnSpc>
                <a:spcPts val="2000"/>
              </a:lnSpc>
            </a:pPr>
            <a:r>
              <a:rPr lang="zh-CN" altLang="en-US" sz="1400" dirty="0">
                <a:solidFill>
                  <a:srgbClr val="4F4D50"/>
                </a:solidFill>
                <a:latin typeface="微软雅黑" panose="020F0502020204030204"/>
                <a:ea typeface="微软雅黑"/>
                <a:cs typeface="+mn-ea"/>
                <a:sym typeface="+mn-lt"/>
              </a:rPr>
              <a:t>包括从业人员基本信息、学习经历、从业经验、家庭情况等信息的维护。</a:t>
            </a:r>
            <a:endParaRPr lang="en-US" altLang="zh-CN" sz="1400" dirty="0">
              <a:solidFill>
                <a:srgbClr val="4F4D50"/>
              </a:solidFill>
              <a:latin typeface="微软雅黑" panose="020F0502020204030204"/>
              <a:ea typeface="微软雅黑"/>
              <a:cs typeface="+mn-ea"/>
              <a:sym typeface="+mn-lt"/>
            </a:endParaRPr>
          </a:p>
        </p:txBody>
      </p:sp>
      <p:sp>
        <p:nvSpPr>
          <p:cNvPr id="9" name="TextBox 6">
            <a:extLst>
              <a:ext uri="{FF2B5EF4-FFF2-40B4-BE49-F238E27FC236}">
                <a16:creationId xmlns:a16="http://schemas.microsoft.com/office/drawing/2014/main" id="{DB7C7448-8B70-5346-98FE-FB801E4FE6D9}"/>
              </a:ext>
            </a:extLst>
          </p:cNvPr>
          <p:cNvSpPr txBox="1"/>
          <p:nvPr/>
        </p:nvSpPr>
        <p:spPr>
          <a:xfrm>
            <a:off x="5511279" y="4459592"/>
            <a:ext cx="1473025" cy="246221"/>
          </a:xfrm>
          <a:prstGeom prst="rect">
            <a:avLst/>
          </a:prstGeom>
          <a:noFill/>
        </p:spPr>
        <p:txBody>
          <a:bodyPr wrap="square" lIns="0" tIns="0" rIns="0" bIns="0" rtlCol="0">
            <a:spAutoFit/>
          </a:bodyPr>
          <a:lstStyle/>
          <a:p>
            <a:pPr defTabSz="914377"/>
            <a:r>
              <a:rPr lang="zh-CN" altLang="en-US" sz="1600" b="1" dirty="0">
                <a:solidFill>
                  <a:srgbClr val="4F4D50"/>
                </a:solidFill>
                <a:cs typeface="+mn-ea"/>
                <a:sym typeface="+mn-lt"/>
              </a:rPr>
              <a:t>人员信息管理 </a:t>
            </a:r>
            <a:endParaRPr lang="zh-CN" altLang="en-US" sz="1600" b="1" dirty="0">
              <a:solidFill>
                <a:srgbClr val="4F4D50"/>
              </a:solidFill>
              <a:latin typeface="微软雅黑" panose="020F0502020204030204"/>
              <a:ea typeface="微软雅黑"/>
              <a:cs typeface="+mn-ea"/>
              <a:sym typeface="+mn-lt"/>
            </a:endParaRPr>
          </a:p>
        </p:txBody>
      </p:sp>
      <p:sp>
        <p:nvSpPr>
          <p:cNvPr id="10" name="任意多边形 39">
            <a:extLst>
              <a:ext uri="{FF2B5EF4-FFF2-40B4-BE49-F238E27FC236}">
                <a16:creationId xmlns:a16="http://schemas.microsoft.com/office/drawing/2014/main" id="{85A36B59-23E4-644B-982B-FFDE7A6A0843}"/>
              </a:ext>
            </a:extLst>
          </p:cNvPr>
          <p:cNvSpPr/>
          <p:nvPr/>
        </p:nvSpPr>
        <p:spPr>
          <a:xfrm>
            <a:off x="4445653" y="4501485"/>
            <a:ext cx="778715" cy="864351"/>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accent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b="1" dirty="0">
                <a:solidFill>
                  <a:schemeClr val="bg1"/>
                </a:solidFill>
                <a:latin typeface="微软雅黑" panose="020F0502020204030204"/>
                <a:ea typeface="微软雅黑"/>
                <a:cs typeface="+mn-ea"/>
                <a:sym typeface="+mn-lt"/>
              </a:rPr>
              <a:t>03</a:t>
            </a:r>
            <a:endParaRPr lang="zh-CN" altLang="en-US" b="1" dirty="0">
              <a:solidFill>
                <a:schemeClr val="bg1"/>
              </a:solidFill>
              <a:latin typeface="微软雅黑" panose="020F0502020204030204"/>
              <a:ea typeface="微软雅黑"/>
              <a:cs typeface="+mn-ea"/>
              <a:sym typeface="+mn-lt"/>
            </a:endParaRPr>
          </a:p>
        </p:txBody>
      </p:sp>
      <p:sp>
        <p:nvSpPr>
          <p:cNvPr id="16" name="任意多边形 44">
            <a:extLst>
              <a:ext uri="{FF2B5EF4-FFF2-40B4-BE49-F238E27FC236}">
                <a16:creationId xmlns:a16="http://schemas.microsoft.com/office/drawing/2014/main" id="{1310BE1C-B582-534D-B3BF-79C4958092DB}"/>
              </a:ext>
            </a:extLst>
          </p:cNvPr>
          <p:cNvSpPr/>
          <p:nvPr/>
        </p:nvSpPr>
        <p:spPr>
          <a:xfrm>
            <a:off x="8014581" y="4501485"/>
            <a:ext cx="778715" cy="864351"/>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lumMod val="50000"/>
            </a:schemeClr>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b="1" dirty="0">
                <a:solidFill>
                  <a:schemeClr val="bg1"/>
                </a:solidFill>
                <a:latin typeface="微软雅黑" panose="020F0502020204030204"/>
                <a:ea typeface="微软雅黑"/>
                <a:cs typeface="+mn-ea"/>
                <a:sym typeface="+mn-lt"/>
              </a:rPr>
              <a:t>04</a:t>
            </a:r>
            <a:endParaRPr lang="zh-CN" altLang="en-US" b="1" dirty="0">
              <a:solidFill>
                <a:schemeClr val="bg1"/>
              </a:solidFill>
              <a:latin typeface="微软雅黑" panose="020F0502020204030204"/>
              <a:ea typeface="微软雅黑"/>
              <a:cs typeface="+mn-ea"/>
              <a:sym typeface="+mn-lt"/>
            </a:endParaRPr>
          </a:p>
        </p:txBody>
      </p:sp>
      <p:sp>
        <p:nvSpPr>
          <p:cNvPr id="21" name="任意多边形 49">
            <a:extLst>
              <a:ext uri="{FF2B5EF4-FFF2-40B4-BE49-F238E27FC236}">
                <a16:creationId xmlns:a16="http://schemas.microsoft.com/office/drawing/2014/main" id="{3B32040C-8FBE-094F-955D-9E5C6077B333}"/>
              </a:ext>
            </a:extLst>
          </p:cNvPr>
          <p:cNvSpPr/>
          <p:nvPr/>
        </p:nvSpPr>
        <p:spPr>
          <a:xfrm>
            <a:off x="1208442" y="2256731"/>
            <a:ext cx="778715" cy="864351"/>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lumMod val="50000"/>
            </a:schemeClr>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b="1" dirty="0">
                <a:solidFill>
                  <a:schemeClr val="bg1"/>
                </a:solidFill>
                <a:latin typeface="微软雅黑" panose="020F0502020204030204"/>
                <a:ea typeface="微软雅黑"/>
                <a:cs typeface="+mn-ea"/>
                <a:sym typeface="+mn-lt"/>
              </a:rPr>
              <a:t>01</a:t>
            </a:r>
            <a:endParaRPr lang="zh-CN" altLang="en-US" b="1" dirty="0">
              <a:solidFill>
                <a:schemeClr val="bg1"/>
              </a:solidFill>
              <a:latin typeface="微软雅黑" panose="020F0502020204030204"/>
              <a:ea typeface="微软雅黑"/>
              <a:cs typeface="+mn-ea"/>
              <a:sym typeface="+mn-lt"/>
            </a:endParaRPr>
          </a:p>
        </p:txBody>
      </p:sp>
      <p:sp>
        <p:nvSpPr>
          <p:cNvPr id="26" name="任意多边形 54">
            <a:extLst>
              <a:ext uri="{FF2B5EF4-FFF2-40B4-BE49-F238E27FC236}">
                <a16:creationId xmlns:a16="http://schemas.microsoft.com/office/drawing/2014/main" id="{EA357DF1-F110-234A-B58C-E04704D7E113}"/>
              </a:ext>
            </a:extLst>
          </p:cNvPr>
          <p:cNvSpPr/>
          <p:nvPr/>
        </p:nvSpPr>
        <p:spPr>
          <a:xfrm>
            <a:off x="1277547" y="4501485"/>
            <a:ext cx="778715" cy="864351"/>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accent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b="1" dirty="0">
                <a:solidFill>
                  <a:schemeClr val="bg1"/>
                </a:solidFill>
                <a:latin typeface="微软雅黑" panose="020F0502020204030204"/>
                <a:ea typeface="微软雅黑"/>
                <a:cs typeface="+mn-ea"/>
                <a:sym typeface="+mn-lt"/>
              </a:rPr>
              <a:t>02</a:t>
            </a:r>
            <a:endParaRPr lang="zh-CN" altLang="en-US" b="1" dirty="0">
              <a:solidFill>
                <a:schemeClr val="bg1"/>
              </a:solidFill>
              <a:latin typeface="微软雅黑" panose="020F0502020204030204"/>
              <a:ea typeface="微软雅黑"/>
              <a:cs typeface="+mn-ea"/>
              <a:sym typeface="+mn-lt"/>
            </a:endParaRPr>
          </a:p>
        </p:txBody>
      </p:sp>
      <p:sp>
        <p:nvSpPr>
          <p:cNvPr id="28" name="TextBox 5">
            <a:extLst>
              <a:ext uri="{FF2B5EF4-FFF2-40B4-BE49-F238E27FC236}">
                <a16:creationId xmlns:a16="http://schemas.microsoft.com/office/drawing/2014/main" id="{53C09558-4AFF-194C-A3AF-1C9455B3012C}"/>
              </a:ext>
            </a:extLst>
          </p:cNvPr>
          <p:cNvSpPr txBox="1"/>
          <p:nvPr/>
        </p:nvSpPr>
        <p:spPr>
          <a:xfrm>
            <a:off x="9010817" y="4844293"/>
            <a:ext cx="1885192" cy="997324"/>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defTabSz="914377">
              <a:lnSpc>
                <a:spcPts val="2000"/>
              </a:lnSpc>
            </a:pPr>
            <a:r>
              <a:rPr lang="zh-CN" altLang="en-US" sz="1400" dirty="0">
                <a:solidFill>
                  <a:srgbClr val="4F4D50"/>
                </a:solidFill>
                <a:latin typeface="微软雅黑" panose="020F0502020204030204"/>
                <a:ea typeface="微软雅黑"/>
                <a:cs typeface="+mn-ea"/>
                <a:sym typeface="+mn-lt"/>
              </a:rPr>
              <a:t>上传从业人员健康证的电子档，记录健康证的有效期，系统可实现健康证的到期提醒。 </a:t>
            </a:r>
            <a:endParaRPr lang="en-US" altLang="zh-CN" sz="1400" dirty="0">
              <a:solidFill>
                <a:srgbClr val="4F4D50"/>
              </a:solidFill>
              <a:latin typeface="微软雅黑" panose="020F0502020204030204"/>
              <a:ea typeface="微软雅黑"/>
              <a:cs typeface="+mn-ea"/>
              <a:sym typeface="+mn-lt"/>
            </a:endParaRPr>
          </a:p>
        </p:txBody>
      </p:sp>
      <p:sp>
        <p:nvSpPr>
          <p:cNvPr id="29" name="TextBox 6">
            <a:extLst>
              <a:ext uri="{FF2B5EF4-FFF2-40B4-BE49-F238E27FC236}">
                <a16:creationId xmlns:a16="http://schemas.microsoft.com/office/drawing/2014/main" id="{C120FCAC-08F7-C44E-86C5-A8C55E37C76B}"/>
              </a:ext>
            </a:extLst>
          </p:cNvPr>
          <p:cNvSpPr txBox="1"/>
          <p:nvPr/>
        </p:nvSpPr>
        <p:spPr>
          <a:xfrm>
            <a:off x="9067250" y="4459592"/>
            <a:ext cx="1473025" cy="246221"/>
          </a:xfrm>
          <a:prstGeom prst="rect">
            <a:avLst/>
          </a:prstGeom>
          <a:noFill/>
        </p:spPr>
        <p:txBody>
          <a:bodyPr wrap="square" lIns="0" tIns="0" rIns="0" bIns="0" rtlCol="0">
            <a:spAutoFit/>
          </a:bodyPr>
          <a:lstStyle/>
          <a:p>
            <a:pPr defTabSz="914377"/>
            <a:r>
              <a:rPr lang="zh-CN" altLang="en-US" sz="1600" b="1" dirty="0">
                <a:solidFill>
                  <a:srgbClr val="4F4D50"/>
                </a:solidFill>
                <a:cs typeface="+mn-ea"/>
                <a:sym typeface="+mn-lt"/>
              </a:rPr>
              <a:t>健康证管理 </a:t>
            </a:r>
            <a:endParaRPr lang="zh-CN" altLang="en-US" sz="1600" b="1" dirty="0">
              <a:solidFill>
                <a:srgbClr val="4F4D50"/>
              </a:solidFill>
              <a:latin typeface="微软雅黑" panose="020F0502020204030204"/>
              <a:ea typeface="微软雅黑"/>
              <a:cs typeface="+mn-ea"/>
              <a:sym typeface="+mn-lt"/>
            </a:endParaRPr>
          </a:p>
        </p:txBody>
      </p:sp>
      <p:sp>
        <p:nvSpPr>
          <p:cNvPr id="30" name="TextBox 5">
            <a:extLst>
              <a:ext uri="{FF2B5EF4-FFF2-40B4-BE49-F238E27FC236}">
                <a16:creationId xmlns:a16="http://schemas.microsoft.com/office/drawing/2014/main" id="{973B3CDA-A034-B045-8FB1-6713C62F9F28}"/>
              </a:ext>
            </a:extLst>
          </p:cNvPr>
          <p:cNvSpPr txBox="1"/>
          <p:nvPr/>
        </p:nvSpPr>
        <p:spPr>
          <a:xfrm>
            <a:off x="2243098" y="2518322"/>
            <a:ext cx="3751302" cy="1004506"/>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defTabSz="914377">
              <a:lnSpc>
                <a:spcPts val="2000"/>
              </a:lnSpc>
            </a:pPr>
            <a:r>
              <a:rPr lang="zh-CN" altLang="en-US" sz="1400" dirty="0">
                <a:solidFill>
                  <a:srgbClr val="4F4D50"/>
                </a:solidFill>
                <a:latin typeface="微软雅黑" panose="020F0502020204030204"/>
                <a:ea typeface="微软雅黑"/>
                <a:cs typeface="+mn-ea"/>
                <a:sym typeface="+mn-lt"/>
              </a:rPr>
              <a:t>在后厨入口处放置晨检一体机，通过内置摄像头进行面部识别，确认人员身份、体温测量、手部消毒等，实现从业人员考勤和晨检，保证每日后厨的食品安全和卫生。 </a:t>
            </a:r>
            <a:endParaRPr lang="en-US" altLang="zh-CN" sz="1400" dirty="0">
              <a:solidFill>
                <a:srgbClr val="4F4D50"/>
              </a:solidFill>
              <a:latin typeface="微软雅黑" panose="020F0502020204030204"/>
              <a:ea typeface="微软雅黑"/>
              <a:cs typeface="+mn-ea"/>
              <a:sym typeface="+mn-lt"/>
            </a:endParaRPr>
          </a:p>
        </p:txBody>
      </p:sp>
      <p:sp>
        <p:nvSpPr>
          <p:cNvPr id="31" name="TextBox 6">
            <a:extLst>
              <a:ext uri="{FF2B5EF4-FFF2-40B4-BE49-F238E27FC236}">
                <a16:creationId xmlns:a16="http://schemas.microsoft.com/office/drawing/2014/main" id="{76485783-0286-2F4B-812A-60247559B8CF}"/>
              </a:ext>
            </a:extLst>
          </p:cNvPr>
          <p:cNvSpPr txBox="1"/>
          <p:nvPr/>
        </p:nvSpPr>
        <p:spPr>
          <a:xfrm>
            <a:off x="2274132" y="2133621"/>
            <a:ext cx="1473025" cy="246221"/>
          </a:xfrm>
          <a:prstGeom prst="rect">
            <a:avLst/>
          </a:prstGeom>
          <a:noFill/>
        </p:spPr>
        <p:txBody>
          <a:bodyPr wrap="square" lIns="0" tIns="0" rIns="0" bIns="0" rtlCol="0">
            <a:spAutoFit/>
          </a:bodyPr>
          <a:lstStyle/>
          <a:p>
            <a:pPr defTabSz="914377"/>
            <a:r>
              <a:rPr lang="zh-CN" altLang="en-US" sz="1600" b="1" dirty="0">
                <a:solidFill>
                  <a:srgbClr val="4F4D50"/>
                </a:solidFill>
                <a:cs typeface="+mn-ea"/>
                <a:sym typeface="+mn-lt"/>
              </a:rPr>
              <a:t>晨检管理 </a:t>
            </a:r>
            <a:endParaRPr lang="zh-CN" altLang="en-US" sz="1600" b="1" dirty="0">
              <a:solidFill>
                <a:srgbClr val="4F4D50"/>
              </a:solidFill>
              <a:latin typeface="微软雅黑" panose="020F0502020204030204"/>
              <a:ea typeface="微软雅黑"/>
              <a:cs typeface="+mn-ea"/>
              <a:sym typeface="+mn-lt"/>
            </a:endParaRPr>
          </a:p>
        </p:txBody>
      </p:sp>
      <p:sp>
        <p:nvSpPr>
          <p:cNvPr id="32" name="TextBox 5">
            <a:extLst>
              <a:ext uri="{FF2B5EF4-FFF2-40B4-BE49-F238E27FC236}">
                <a16:creationId xmlns:a16="http://schemas.microsoft.com/office/drawing/2014/main" id="{1E725385-C2E5-9940-B54E-3EA8C48854A6}"/>
              </a:ext>
            </a:extLst>
          </p:cNvPr>
          <p:cNvSpPr txBox="1"/>
          <p:nvPr/>
        </p:nvSpPr>
        <p:spPr>
          <a:xfrm>
            <a:off x="2273783" y="4784586"/>
            <a:ext cx="1529458" cy="748025"/>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defTabSz="914377">
              <a:lnSpc>
                <a:spcPts val="2000"/>
              </a:lnSpc>
            </a:pPr>
            <a:r>
              <a:rPr lang="zh-CN" altLang="en-US" sz="1400" dirty="0">
                <a:solidFill>
                  <a:srgbClr val="4F4D50"/>
                </a:solidFill>
                <a:latin typeface="微软雅黑" panose="020F0502020204030204"/>
                <a:ea typeface="微软雅黑"/>
                <a:cs typeface="+mn-ea"/>
                <a:sym typeface="+mn-lt"/>
              </a:rPr>
              <a:t>记录从业人员的培训情况和日常工作考核情况。 </a:t>
            </a:r>
            <a:endParaRPr lang="en-US" altLang="zh-CN" sz="1400" dirty="0">
              <a:solidFill>
                <a:srgbClr val="4F4D50"/>
              </a:solidFill>
              <a:latin typeface="微软雅黑" panose="020F0502020204030204"/>
              <a:ea typeface="微软雅黑"/>
              <a:cs typeface="+mn-ea"/>
              <a:sym typeface="+mn-lt"/>
            </a:endParaRPr>
          </a:p>
        </p:txBody>
      </p:sp>
      <p:sp>
        <p:nvSpPr>
          <p:cNvPr id="33" name="TextBox 6">
            <a:extLst>
              <a:ext uri="{FF2B5EF4-FFF2-40B4-BE49-F238E27FC236}">
                <a16:creationId xmlns:a16="http://schemas.microsoft.com/office/drawing/2014/main" id="{D95EB06F-4F13-2243-B941-53A23E1BBF0C}"/>
              </a:ext>
            </a:extLst>
          </p:cNvPr>
          <p:cNvSpPr txBox="1"/>
          <p:nvPr/>
        </p:nvSpPr>
        <p:spPr>
          <a:xfrm>
            <a:off x="2330216" y="4399885"/>
            <a:ext cx="1473025" cy="246221"/>
          </a:xfrm>
          <a:prstGeom prst="rect">
            <a:avLst/>
          </a:prstGeom>
          <a:noFill/>
        </p:spPr>
        <p:txBody>
          <a:bodyPr wrap="square" lIns="0" tIns="0" rIns="0" bIns="0" rtlCol="0">
            <a:spAutoFit/>
          </a:bodyPr>
          <a:lstStyle/>
          <a:p>
            <a:pPr defTabSz="914377"/>
            <a:r>
              <a:rPr lang="zh-CN" altLang="en-US" sz="1600" b="1" dirty="0">
                <a:solidFill>
                  <a:srgbClr val="4F4D50"/>
                </a:solidFill>
                <a:cs typeface="+mn-ea"/>
                <a:sym typeface="+mn-lt"/>
              </a:rPr>
              <a:t>培训考核 </a:t>
            </a:r>
            <a:endParaRPr lang="zh-CN" altLang="en-US" sz="1600" b="1" dirty="0">
              <a:solidFill>
                <a:srgbClr val="4F4D50"/>
              </a:solidFill>
              <a:latin typeface="微软雅黑" panose="020F0502020204030204"/>
              <a:ea typeface="微软雅黑"/>
              <a:cs typeface="+mn-ea"/>
              <a:sym typeface="+mn-lt"/>
            </a:endParaRPr>
          </a:p>
        </p:txBody>
      </p:sp>
      <p:pic>
        <p:nvPicPr>
          <p:cNvPr id="34" name="图片 24">
            <a:extLst>
              <a:ext uri="{FF2B5EF4-FFF2-40B4-BE49-F238E27FC236}">
                <a16:creationId xmlns:a16="http://schemas.microsoft.com/office/drawing/2014/main" id="{915DA843-10EC-FE48-B032-F7DF2CF1C67B}"/>
              </a:ext>
            </a:extLst>
          </p:cNvPr>
          <p:cNvPicPr>
            <a:picLocks noChangeAspect="1"/>
          </p:cNvPicPr>
          <p:nvPr/>
        </p:nvPicPr>
        <p:blipFill>
          <a:blip r:embed="rId5"/>
          <a:stretch>
            <a:fillRect/>
          </a:stretch>
        </p:blipFill>
        <p:spPr>
          <a:xfrm>
            <a:off x="6563544" y="1668847"/>
            <a:ext cx="4714056" cy="2366233"/>
          </a:xfrm>
          <a:prstGeom prst="rect">
            <a:avLst/>
          </a:prstGeom>
        </p:spPr>
      </p:pic>
      <p:sp>
        <p:nvSpPr>
          <p:cNvPr id="42" name="矩形 41">
            <a:extLst>
              <a:ext uri="{FF2B5EF4-FFF2-40B4-BE49-F238E27FC236}">
                <a16:creationId xmlns:a16="http://schemas.microsoft.com/office/drawing/2014/main" id="{8028D41D-265B-6843-9DDE-7993F2745D59}"/>
              </a:ext>
            </a:extLst>
          </p:cNvPr>
          <p:cNvSpPr/>
          <p:nvPr/>
        </p:nvSpPr>
        <p:spPr>
          <a:xfrm>
            <a:off x="952500" y="4173459"/>
            <a:ext cx="10325100" cy="1808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4" name="直线连接符 43">
            <a:extLst>
              <a:ext uri="{FF2B5EF4-FFF2-40B4-BE49-F238E27FC236}">
                <a16:creationId xmlns:a16="http://schemas.microsoft.com/office/drawing/2014/main" id="{7E6CCBE0-BF39-3044-84FC-7B50BBF21FAD}"/>
              </a:ext>
            </a:extLst>
          </p:cNvPr>
          <p:cNvCxnSpPr/>
          <p:nvPr/>
        </p:nvCxnSpPr>
        <p:spPr>
          <a:xfrm>
            <a:off x="4089400" y="4501485"/>
            <a:ext cx="0" cy="103112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0C88C5C9-C907-474A-9771-4287AFDEE0EC}"/>
              </a:ext>
            </a:extLst>
          </p:cNvPr>
          <p:cNvCxnSpPr/>
          <p:nvPr/>
        </p:nvCxnSpPr>
        <p:spPr>
          <a:xfrm>
            <a:off x="7696200" y="4556319"/>
            <a:ext cx="0" cy="103112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216960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a:extLst>
              <a:ext uri="{FF2B5EF4-FFF2-40B4-BE49-F238E27FC236}">
                <a16:creationId xmlns:a16="http://schemas.microsoft.com/office/drawing/2014/main" id="{BAE4A0C9-05AF-5248-A850-E690559D2FD4}"/>
              </a:ext>
            </a:extLst>
          </p:cNvPr>
          <p:cNvSpPr/>
          <p:nvPr/>
        </p:nvSpPr>
        <p:spPr>
          <a:xfrm>
            <a:off x="0" y="1929898"/>
            <a:ext cx="4466781" cy="3097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圆角矩形 28">
            <a:extLst>
              <a:ext uri="{FF2B5EF4-FFF2-40B4-BE49-F238E27FC236}">
                <a16:creationId xmlns:a16="http://schemas.microsoft.com/office/drawing/2014/main" id="{00FDDD75-F8FA-9D44-AA53-B7F5C168B5F5}"/>
              </a:ext>
            </a:extLst>
          </p:cNvPr>
          <p:cNvSpPr/>
          <p:nvPr/>
        </p:nvSpPr>
        <p:spPr>
          <a:xfrm>
            <a:off x="8951755" y="1765073"/>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亮证经营</a:t>
            </a:r>
          </a:p>
        </p:txBody>
      </p:sp>
      <p:sp>
        <p:nvSpPr>
          <p:cNvPr id="30" name="圆角矩形 29">
            <a:extLst>
              <a:ext uri="{FF2B5EF4-FFF2-40B4-BE49-F238E27FC236}">
                <a16:creationId xmlns:a16="http://schemas.microsoft.com/office/drawing/2014/main" id="{A804BC74-16FD-3D4E-82E6-D45221311407}"/>
              </a:ext>
            </a:extLst>
          </p:cNvPr>
          <p:cNvSpPr/>
          <p:nvPr/>
        </p:nvSpPr>
        <p:spPr>
          <a:xfrm>
            <a:off x="8951755" y="2516829"/>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公众评价</a:t>
            </a:r>
          </a:p>
        </p:txBody>
      </p:sp>
      <p:sp>
        <p:nvSpPr>
          <p:cNvPr id="31" name="圆角矩形 30">
            <a:extLst>
              <a:ext uri="{FF2B5EF4-FFF2-40B4-BE49-F238E27FC236}">
                <a16:creationId xmlns:a16="http://schemas.microsoft.com/office/drawing/2014/main" id="{D6902308-7039-AB40-AF33-B8A2B8FF7E46}"/>
              </a:ext>
            </a:extLst>
          </p:cNvPr>
          <p:cNvSpPr/>
          <p:nvPr/>
        </p:nvSpPr>
        <p:spPr>
          <a:xfrm>
            <a:off x="8951755" y="3268968"/>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公益宣传</a:t>
            </a:r>
          </a:p>
        </p:txBody>
      </p:sp>
      <p:sp>
        <p:nvSpPr>
          <p:cNvPr id="32" name="圆角矩形 31">
            <a:extLst>
              <a:ext uri="{FF2B5EF4-FFF2-40B4-BE49-F238E27FC236}">
                <a16:creationId xmlns:a16="http://schemas.microsoft.com/office/drawing/2014/main" id="{0A372261-644E-4E45-969B-6E49C70718D1}"/>
              </a:ext>
            </a:extLst>
          </p:cNvPr>
          <p:cNvSpPr/>
          <p:nvPr/>
        </p:nvSpPr>
        <p:spPr>
          <a:xfrm>
            <a:off x="8951755" y="4020341"/>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每周菜谱</a:t>
            </a:r>
          </a:p>
        </p:txBody>
      </p:sp>
      <p:sp>
        <p:nvSpPr>
          <p:cNvPr id="33" name="圆角矩形 32">
            <a:extLst>
              <a:ext uri="{FF2B5EF4-FFF2-40B4-BE49-F238E27FC236}">
                <a16:creationId xmlns:a16="http://schemas.microsoft.com/office/drawing/2014/main" id="{AE5B3F95-1B06-2B4E-89B9-F1EBB96FDC1E}"/>
              </a:ext>
            </a:extLst>
          </p:cNvPr>
          <p:cNvSpPr/>
          <p:nvPr/>
        </p:nvSpPr>
        <p:spPr>
          <a:xfrm>
            <a:off x="8951755" y="4772098"/>
            <a:ext cx="2338280" cy="36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a:t>
            </a:r>
            <a:endParaRPr lang="zh-CN" altLang="en-US" sz="1600" dirty="0"/>
          </a:p>
        </p:txBody>
      </p:sp>
      <p:grpSp>
        <p:nvGrpSpPr>
          <p:cNvPr id="34" name="组合 33">
            <a:extLst>
              <a:ext uri="{FF2B5EF4-FFF2-40B4-BE49-F238E27FC236}">
                <a16:creationId xmlns:a16="http://schemas.microsoft.com/office/drawing/2014/main" id="{72436603-B86B-8A48-A2BF-55F2AE6C3143}"/>
              </a:ext>
            </a:extLst>
          </p:cNvPr>
          <p:cNvGrpSpPr/>
          <p:nvPr/>
        </p:nvGrpSpPr>
        <p:grpSpPr>
          <a:xfrm>
            <a:off x="7699001" y="1929899"/>
            <a:ext cx="1256797" cy="3041096"/>
            <a:chOff x="5988065" y="2067059"/>
            <a:chExt cx="1256797" cy="3041096"/>
          </a:xfrm>
        </p:grpSpPr>
        <p:grpSp>
          <p:nvGrpSpPr>
            <p:cNvPr id="35" name="组合 34">
              <a:extLst>
                <a:ext uri="{FF2B5EF4-FFF2-40B4-BE49-F238E27FC236}">
                  <a16:creationId xmlns:a16="http://schemas.microsoft.com/office/drawing/2014/main" id="{7C1E3D30-D1BB-9041-B26D-9C6880BF9484}"/>
                </a:ext>
              </a:extLst>
            </p:cNvPr>
            <p:cNvGrpSpPr/>
            <p:nvPr/>
          </p:nvGrpSpPr>
          <p:grpSpPr>
            <a:xfrm>
              <a:off x="5988676" y="2067059"/>
              <a:ext cx="1256186" cy="1520203"/>
              <a:chOff x="5988676" y="2067059"/>
              <a:chExt cx="1256186" cy="1520203"/>
            </a:xfrm>
          </p:grpSpPr>
          <p:sp>
            <p:nvSpPr>
              <p:cNvPr id="40" name="任意多边形 35">
                <a:extLst>
                  <a:ext uri="{FF2B5EF4-FFF2-40B4-BE49-F238E27FC236}">
                    <a16:creationId xmlns:a16="http://schemas.microsoft.com/office/drawing/2014/main" id="{30E2B24E-99F9-E840-AF14-AB569488AD00}"/>
                  </a:ext>
                </a:extLst>
              </p:cNvPr>
              <p:cNvSpPr/>
              <p:nvPr/>
            </p:nvSpPr>
            <p:spPr>
              <a:xfrm>
                <a:off x="5995001" y="2832476"/>
                <a:ext cx="1249861" cy="754786"/>
              </a:xfrm>
              <a:custGeom>
                <a:avLst/>
                <a:gdLst>
                  <a:gd name="connsiteX0" fmla="*/ 0 w 1249861"/>
                  <a:gd name="connsiteY0" fmla="*/ 754786 h 754786"/>
                  <a:gd name="connsiteX1" fmla="*/ 803482 w 1249861"/>
                  <a:gd name="connsiteY1" fmla="*/ 2705 h 754786"/>
                  <a:gd name="connsiteX2" fmla="*/ 1249861 w 1249861"/>
                  <a:gd name="connsiteY2" fmla="*/ 0 h 754786"/>
                </a:gdLst>
                <a:ahLst/>
                <a:cxnLst>
                  <a:cxn ang="0">
                    <a:pos x="connsiteX0" y="connsiteY0"/>
                  </a:cxn>
                  <a:cxn ang="0">
                    <a:pos x="connsiteX1" y="connsiteY1"/>
                  </a:cxn>
                  <a:cxn ang="0">
                    <a:pos x="connsiteX2" y="connsiteY2"/>
                  </a:cxn>
                </a:cxnLst>
                <a:rect l="l" t="t" r="r" b="b"/>
                <a:pathLst>
                  <a:path w="1249861" h="754786">
                    <a:moveTo>
                      <a:pt x="0" y="754786"/>
                    </a:moveTo>
                    <a:lnTo>
                      <a:pt x="803482" y="2705"/>
                    </a:lnTo>
                    <a:lnTo>
                      <a:pt x="124986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36">
                <a:extLst>
                  <a:ext uri="{FF2B5EF4-FFF2-40B4-BE49-F238E27FC236}">
                    <a16:creationId xmlns:a16="http://schemas.microsoft.com/office/drawing/2014/main" id="{BFFD9F40-9362-3344-B721-B7A0686D4CDB}"/>
                  </a:ext>
                </a:extLst>
              </p:cNvPr>
              <p:cNvSpPr/>
              <p:nvPr/>
            </p:nvSpPr>
            <p:spPr>
              <a:xfrm>
                <a:off x="5988676" y="2067059"/>
                <a:ext cx="1242811" cy="1513268"/>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a:extLst>
                <a:ext uri="{FF2B5EF4-FFF2-40B4-BE49-F238E27FC236}">
                  <a16:creationId xmlns:a16="http://schemas.microsoft.com/office/drawing/2014/main" id="{156F9E77-839B-D043-AF0B-B57D5CE1E0AF}"/>
                </a:ext>
              </a:extLst>
            </p:cNvPr>
            <p:cNvGrpSpPr/>
            <p:nvPr/>
          </p:nvGrpSpPr>
          <p:grpSpPr>
            <a:xfrm flipV="1">
              <a:off x="5988065" y="3587952"/>
              <a:ext cx="1256186" cy="1520203"/>
              <a:chOff x="5988676" y="2067059"/>
              <a:chExt cx="1256186" cy="1520203"/>
            </a:xfrm>
          </p:grpSpPr>
          <p:sp>
            <p:nvSpPr>
              <p:cNvPr id="38" name="任意多边形 30">
                <a:extLst>
                  <a:ext uri="{FF2B5EF4-FFF2-40B4-BE49-F238E27FC236}">
                    <a16:creationId xmlns:a16="http://schemas.microsoft.com/office/drawing/2014/main" id="{601E5588-2C12-0345-8DE9-7A1E39D88CB4}"/>
                  </a:ext>
                </a:extLst>
              </p:cNvPr>
              <p:cNvSpPr/>
              <p:nvPr/>
            </p:nvSpPr>
            <p:spPr>
              <a:xfrm>
                <a:off x="5995001" y="2832476"/>
                <a:ext cx="1249861" cy="754786"/>
              </a:xfrm>
              <a:custGeom>
                <a:avLst/>
                <a:gdLst>
                  <a:gd name="connsiteX0" fmla="*/ 0 w 1249861"/>
                  <a:gd name="connsiteY0" fmla="*/ 754786 h 754786"/>
                  <a:gd name="connsiteX1" fmla="*/ 803482 w 1249861"/>
                  <a:gd name="connsiteY1" fmla="*/ 2705 h 754786"/>
                  <a:gd name="connsiteX2" fmla="*/ 1249861 w 1249861"/>
                  <a:gd name="connsiteY2" fmla="*/ 0 h 754786"/>
                </a:gdLst>
                <a:ahLst/>
                <a:cxnLst>
                  <a:cxn ang="0">
                    <a:pos x="connsiteX0" y="connsiteY0"/>
                  </a:cxn>
                  <a:cxn ang="0">
                    <a:pos x="connsiteX1" y="connsiteY1"/>
                  </a:cxn>
                  <a:cxn ang="0">
                    <a:pos x="connsiteX2" y="connsiteY2"/>
                  </a:cxn>
                </a:cxnLst>
                <a:rect l="l" t="t" r="r" b="b"/>
                <a:pathLst>
                  <a:path w="1249861" h="754786">
                    <a:moveTo>
                      <a:pt x="0" y="754786"/>
                    </a:moveTo>
                    <a:lnTo>
                      <a:pt x="803482" y="2705"/>
                    </a:lnTo>
                    <a:lnTo>
                      <a:pt x="124986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1">
                <a:extLst>
                  <a:ext uri="{FF2B5EF4-FFF2-40B4-BE49-F238E27FC236}">
                    <a16:creationId xmlns:a16="http://schemas.microsoft.com/office/drawing/2014/main" id="{97EE6FE3-E8E6-DF48-B17F-A63D732E1A73}"/>
                  </a:ext>
                </a:extLst>
              </p:cNvPr>
              <p:cNvSpPr/>
              <p:nvPr/>
            </p:nvSpPr>
            <p:spPr>
              <a:xfrm>
                <a:off x="5988676" y="2067059"/>
                <a:ext cx="1242811" cy="1513268"/>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29">
              <a:extLst>
                <a:ext uri="{FF2B5EF4-FFF2-40B4-BE49-F238E27FC236}">
                  <a16:creationId xmlns:a16="http://schemas.microsoft.com/office/drawing/2014/main" id="{EA36FA13-AD93-294A-A2A7-57EBC507F423}"/>
                </a:ext>
              </a:extLst>
            </p:cNvPr>
            <p:cNvCxnSpPr>
              <a:cxnSpLocks/>
              <a:stCxn id="41" idx="0"/>
              <a:endCxn id="31" idx="1"/>
            </p:cNvCxnSpPr>
            <p:nvPr/>
          </p:nvCxnSpPr>
          <p:spPr>
            <a:xfrm>
              <a:off x="5988676" y="3580327"/>
              <a:ext cx="1252143" cy="5801"/>
            </a:xfrm>
            <a:prstGeom prst="line">
              <a:avLst/>
            </a:prstGeom>
            <a:ln w="19050">
              <a:prstDash val="dash"/>
              <a:tailEnd type="stealth"/>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872626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itchFamily="2" charset="2"/>
              </a:rPr>
              <a:t>：（</a:t>
            </a:r>
            <a:r>
              <a:rPr lang="en-US" altLang="zh-CN" sz="2400" b="1" spc="200" dirty="0">
                <a:solidFill>
                  <a:srgbClr val="175AA1"/>
                </a:solidFill>
                <a:sym typeface="Wingdings" pitchFamily="2" charset="2"/>
              </a:rPr>
              <a:t>6</a:t>
            </a:r>
            <a:r>
              <a:rPr lang="zh-CN" altLang="en-US" sz="2400" b="1" spc="200" dirty="0">
                <a:solidFill>
                  <a:srgbClr val="175AA1"/>
                </a:solidFill>
                <a:sym typeface="Wingdings" pitchFamily="2" charset="2"/>
              </a:rPr>
              <a:t>）就餐服务管理</a:t>
            </a:r>
            <a:endParaRPr lang="zh-CN" altLang="en-US" sz="2400" b="1" spc="200" dirty="0">
              <a:solidFill>
                <a:srgbClr val="175AA1"/>
              </a:solidFill>
            </a:endParaRPr>
          </a:p>
        </p:txBody>
      </p:sp>
      <p:sp>
        <p:nvSpPr>
          <p:cNvPr id="15" name="矩形 14">
            <a:extLst>
              <a:ext uri="{FF2B5EF4-FFF2-40B4-BE49-F238E27FC236}">
                <a16:creationId xmlns:a16="http://schemas.microsoft.com/office/drawing/2014/main" id="{CB3EF5B5-DB30-5343-873A-FD98C9AB8006}"/>
              </a:ext>
            </a:extLst>
          </p:cNvPr>
          <p:cNvSpPr/>
          <p:nvPr/>
        </p:nvSpPr>
        <p:spPr>
          <a:xfrm>
            <a:off x="434132" y="2305848"/>
            <a:ext cx="3652092" cy="22647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bg1"/>
                </a:solidFill>
                <a:effectLst/>
                <a:uLnTx/>
                <a:uFillTx/>
                <a:latin typeface="微软雅黑"/>
                <a:ea typeface="微软雅黑"/>
                <a:cs typeface="+mn-cs"/>
              </a:rPr>
              <a:t>       在食堂就餐区域放置一体机公示食堂食品安全量化分级评定等级、营业执照、食品安全许可证和从业人员健康证，以及后厨实时视频、每周菜谱等。</a:t>
            </a:r>
            <a:endParaRPr kumimoji="0" lang="en-US" altLang="zh-CN" sz="1600" b="0" i="0" u="none" strike="noStrike" kern="1200" cap="none" spc="0" normalizeH="0" baseline="0" noProof="0" dirty="0">
              <a:ln>
                <a:noFill/>
              </a:ln>
              <a:solidFill>
                <a:schemeClr val="bg1"/>
              </a:solidFill>
              <a:effectLst/>
              <a:uLnTx/>
              <a:uFillTx/>
              <a:latin typeface="微软雅黑"/>
              <a:ea typeface="微软雅黑"/>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600" dirty="0">
                <a:solidFill>
                  <a:schemeClr val="bg1"/>
                </a:solidFill>
                <a:latin typeface="微软雅黑"/>
                <a:ea typeface="微软雅黑"/>
              </a:rPr>
              <a:t>       </a:t>
            </a:r>
            <a:r>
              <a:rPr kumimoji="0" lang="zh-CN" altLang="en-US" sz="1600" b="0" i="0" u="none" strike="noStrike" kern="1200" cap="none" spc="0" normalizeH="0" baseline="0" noProof="0" dirty="0">
                <a:ln>
                  <a:noFill/>
                </a:ln>
                <a:solidFill>
                  <a:schemeClr val="bg1"/>
                </a:solidFill>
                <a:effectLst/>
                <a:uLnTx/>
                <a:uFillTx/>
                <a:latin typeface="微软雅黑"/>
                <a:ea typeface="微软雅黑"/>
                <a:cs typeface="+mn-cs"/>
              </a:rPr>
              <a:t>就餐人员可对食堂环境、食物口感、服务等进行评价。</a:t>
            </a:r>
          </a:p>
        </p:txBody>
      </p:sp>
      <p:grpSp>
        <p:nvGrpSpPr>
          <p:cNvPr id="2" name="组合 1">
            <a:extLst>
              <a:ext uri="{FF2B5EF4-FFF2-40B4-BE49-F238E27FC236}">
                <a16:creationId xmlns:a16="http://schemas.microsoft.com/office/drawing/2014/main" id="{4E4339B3-AB34-1D40-B686-99544FFD08F2}"/>
              </a:ext>
            </a:extLst>
          </p:cNvPr>
          <p:cNvGrpSpPr/>
          <p:nvPr/>
        </p:nvGrpSpPr>
        <p:grpSpPr>
          <a:xfrm>
            <a:off x="4825839" y="576347"/>
            <a:ext cx="3058332" cy="6503675"/>
            <a:chOff x="4723554" y="377190"/>
            <a:chExt cx="3224952" cy="6858000"/>
          </a:xfrm>
        </p:grpSpPr>
        <p:pic>
          <p:nvPicPr>
            <p:cNvPr id="28" name="图片 27">
              <a:extLst>
                <a:ext uri="{FF2B5EF4-FFF2-40B4-BE49-F238E27FC236}">
                  <a16:creationId xmlns:a16="http://schemas.microsoft.com/office/drawing/2014/main" id="{2D493483-2DA9-8B47-851B-C0416B1865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554" y="377190"/>
              <a:ext cx="3224952" cy="6858000"/>
            </a:xfrm>
            <a:prstGeom prst="rect">
              <a:avLst/>
            </a:prstGeom>
          </p:spPr>
        </p:pic>
        <p:pic>
          <p:nvPicPr>
            <p:cNvPr id="13" name="图片 12">
              <a:extLst>
                <a:ext uri="{FF2B5EF4-FFF2-40B4-BE49-F238E27FC236}">
                  <a16:creationId xmlns:a16="http://schemas.microsoft.com/office/drawing/2014/main" id="{9A240181-294E-F545-BBCA-2438EB3AFC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1088" y="533005"/>
              <a:ext cx="2555961" cy="2765466"/>
            </a:xfrm>
            <a:prstGeom prst="rect">
              <a:avLst/>
            </a:prstGeom>
          </p:spPr>
        </p:pic>
        <p:pic>
          <p:nvPicPr>
            <p:cNvPr id="45" name="图片 44">
              <a:extLst>
                <a:ext uri="{FF2B5EF4-FFF2-40B4-BE49-F238E27FC236}">
                  <a16:creationId xmlns:a16="http://schemas.microsoft.com/office/drawing/2014/main" id="{EF7E6B7E-DD3F-6840-A5D4-7C150AE175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9239" y="3452437"/>
              <a:ext cx="2473582" cy="1415155"/>
            </a:xfrm>
            <a:prstGeom prst="rect">
              <a:avLst/>
            </a:prstGeom>
          </p:spPr>
        </p:pic>
      </p:grpSp>
    </p:spTree>
    <p:custDataLst>
      <p:tags r:id="rId1"/>
    </p:custDataLst>
    <p:extLst>
      <p:ext uri="{BB962C8B-B14F-4D97-AF65-F5344CB8AC3E}">
        <p14:creationId xmlns:p14="http://schemas.microsoft.com/office/powerpoint/2010/main" val="46932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itchFamily="2" charset="2"/>
              </a:rPr>
              <a:t>：（</a:t>
            </a:r>
            <a:r>
              <a:rPr lang="en-US" altLang="zh-CN" sz="2400" b="1" spc="200" dirty="0">
                <a:solidFill>
                  <a:srgbClr val="175AA1"/>
                </a:solidFill>
                <a:sym typeface="Wingdings" pitchFamily="2" charset="2"/>
              </a:rPr>
              <a:t>7</a:t>
            </a:r>
            <a:r>
              <a:rPr lang="zh-CN" altLang="en-US" sz="2400" b="1" spc="200" dirty="0">
                <a:solidFill>
                  <a:srgbClr val="175AA1"/>
                </a:solidFill>
                <a:sym typeface="Wingdings" pitchFamily="2" charset="2"/>
              </a:rPr>
              <a:t>）食品安全规范库</a:t>
            </a:r>
            <a:endParaRPr lang="zh-CN" altLang="en-US" sz="2400" b="1" spc="200" dirty="0">
              <a:solidFill>
                <a:srgbClr val="175AA1"/>
              </a:solidFill>
            </a:endParaRPr>
          </a:p>
        </p:txBody>
      </p:sp>
      <p:sp>
        <p:nvSpPr>
          <p:cNvPr id="6" name="AutoShape 2">
            <a:extLst>
              <a:ext uri="{FF2B5EF4-FFF2-40B4-BE49-F238E27FC236}">
                <a16:creationId xmlns:a16="http://schemas.microsoft.com/office/drawing/2014/main" id="{6FE8C30F-33F4-9C47-B637-371E3082E837}"/>
              </a:ext>
            </a:extLst>
          </p:cNvPr>
          <p:cNvSpPr/>
          <p:nvPr/>
        </p:nvSpPr>
        <p:spPr bwMode="auto">
          <a:xfrm>
            <a:off x="4566597" y="1417965"/>
            <a:ext cx="1601788" cy="1368425"/>
          </a:xfrm>
          <a:custGeom>
            <a:avLst/>
            <a:gdLst>
              <a:gd name="T0" fmla="*/ 9600 w 21600"/>
              <a:gd name="T1" fmla="*/ 21600 h 21600"/>
              <a:gd name="T2" fmla="*/ 0 w 21600"/>
              <a:gd name="T3" fmla="*/ 14675 h 21600"/>
              <a:gd name="T4" fmla="*/ 20894 w 21600"/>
              <a:gd name="T5" fmla="*/ 0 h 21600"/>
              <a:gd name="T6" fmla="*/ 21600 w 21600"/>
              <a:gd name="T7" fmla="*/ 13191 h 21600"/>
              <a:gd name="T8" fmla="*/ 9600 w 21600"/>
              <a:gd name="T9" fmla="*/ 21600 h 21600"/>
              <a:gd name="T10" fmla="*/ 960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solidFill>
            <a:srgbClr val="0A438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8" name="AutoShape 3">
            <a:extLst>
              <a:ext uri="{FF2B5EF4-FFF2-40B4-BE49-F238E27FC236}">
                <a16:creationId xmlns:a16="http://schemas.microsoft.com/office/drawing/2014/main" id="{6E61A703-C52C-2C46-ABBE-298AD3E0861D}"/>
              </a:ext>
            </a:extLst>
          </p:cNvPr>
          <p:cNvSpPr/>
          <p:nvPr/>
        </p:nvSpPr>
        <p:spPr bwMode="auto">
          <a:xfrm>
            <a:off x="7235185" y="2470477"/>
            <a:ext cx="965200" cy="1808163"/>
          </a:xfrm>
          <a:custGeom>
            <a:avLst/>
            <a:gdLst>
              <a:gd name="T0" fmla="*/ 0 w 20053"/>
              <a:gd name="T1" fmla="*/ 4620 h 21600"/>
              <a:gd name="T2" fmla="*/ 15413 w 20053"/>
              <a:gd name="T3" fmla="*/ 0 h 21600"/>
              <a:gd name="T4" fmla="*/ 15413 w 20053"/>
              <a:gd name="T5" fmla="*/ 21600 h 21600"/>
              <a:gd name="T6" fmla="*/ 0 w 20053"/>
              <a:gd name="T7" fmla="*/ 16980 h 21600"/>
              <a:gd name="T8" fmla="*/ 2605 w 20053"/>
              <a:gd name="T9" fmla="*/ 10800 h 21600"/>
              <a:gd name="T10" fmla="*/ 0 w 20053"/>
              <a:gd name="T11" fmla="*/ 4620 h 21600"/>
              <a:gd name="T12" fmla="*/ 0 w 20053"/>
              <a:gd name="T13" fmla="*/ 4620 h 21600"/>
            </a:gdLst>
            <a:ahLst/>
            <a:cxnLst>
              <a:cxn ang="0">
                <a:pos x="T0" y="T1"/>
              </a:cxn>
              <a:cxn ang="0">
                <a:pos x="T2" y="T3"/>
              </a:cxn>
              <a:cxn ang="0">
                <a:pos x="T4" y="T5"/>
              </a:cxn>
              <a:cxn ang="0">
                <a:pos x="T6" y="T7"/>
              </a:cxn>
              <a:cxn ang="0">
                <a:pos x="T8" y="T9"/>
              </a:cxn>
              <a:cxn ang="0">
                <a:pos x="T10" y="T11"/>
              </a:cxn>
              <a:cxn ang="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solidFill>
            <a:srgbClr val="0A4383"/>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9" name="AutoShape 4">
            <a:extLst>
              <a:ext uri="{FF2B5EF4-FFF2-40B4-BE49-F238E27FC236}">
                <a16:creationId xmlns:a16="http://schemas.microsoft.com/office/drawing/2014/main" id="{7B4B4F2E-65D0-AE4A-8B50-27A307142688}"/>
              </a:ext>
            </a:extLst>
          </p:cNvPr>
          <p:cNvSpPr/>
          <p:nvPr/>
        </p:nvSpPr>
        <p:spPr bwMode="auto">
          <a:xfrm>
            <a:off x="6309672" y="3959552"/>
            <a:ext cx="1604963" cy="1370013"/>
          </a:xfrm>
          <a:custGeom>
            <a:avLst/>
            <a:gdLst>
              <a:gd name="T0" fmla="*/ 11961 w 21600"/>
              <a:gd name="T1" fmla="*/ 0 h 21600"/>
              <a:gd name="T2" fmla="*/ 21600 w 21600"/>
              <a:gd name="T3" fmla="*/ 6925 h 21600"/>
              <a:gd name="T4" fmla="*/ 704 w 21600"/>
              <a:gd name="T5" fmla="*/ 21600 h 21600"/>
              <a:gd name="T6" fmla="*/ 0 w 21600"/>
              <a:gd name="T7" fmla="*/ 8492 h 21600"/>
              <a:gd name="T8" fmla="*/ 11961 w 21600"/>
              <a:gd name="T9" fmla="*/ 0 h 21600"/>
              <a:gd name="T10" fmla="*/ 11961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10" name="AutoShape 5">
            <a:extLst>
              <a:ext uri="{FF2B5EF4-FFF2-40B4-BE49-F238E27FC236}">
                <a16:creationId xmlns:a16="http://schemas.microsoft.com/office/drawing/2014/main" id="{B9E2FE4C-0EB8-004A-9E9F-0C9DBB4D5A5D}"/>
              </a:ext>
            </a:extLst>
          </p:cNvPr>
          <p:cNvSpPr/>
          <p:nvPr/>
        </p:nvSpPr>
        <p:spPr bwMode="auto">
          <a:xfrm>
            <a:off x="6803385" y="4421515"/>
            <a:ext cx="474662" cy="501650"/>
          </a:xfrm>
          <a:custGeom>
            <a:avLst/>
            <a:gdLst>
              <a:gd name="T0" fmla="*/ 13625 w 21104"/>
              <a:gd name="T1" fmla="*/ 14830 h 21600"/>
              <a:gd name="T2" fmla="*/ 21102 w 21104"/>
              <a:gd name="T3" fmla="*/ 4191 h 21600"/>
              <a:gd name="T4" fmla="*/ 21102 w 21104"/>
              <a:gd name="T5" fmla="*/ 3385 h 21600"/>
              <a:gd name="T6" fmla="*/ 19440 w 21104"/>
              <a:gd name="T7" fmla="*/ 1612 h 21600"/>
              <a:gd name="T8" fmla="*/ 18443 w 21104"/>
              <a:gd name="T9" fmla="*/ 1612 h 21600"/>
              <a:gd name="T10" fmla="*/ 17612 w 21104"/>
              <a:gd name="T11" fmla="*/ 2418 h 21600"/>
              <a:gd name="T12" fmla="*/ 16616 w 21104"/>
              <a:gd name="T13" fmla="*/ 2579 h 21600"/>
              <a:gd name="T14" fmla="*/ 16782 w 21104"/>
              <a:gd name="T15" fmla="*/ 0 h 21600"/>
              <a:gd name="T16" fmla="*/ 4486 w 21104"/>
              <a:gd name="T17" fmla="*/ 0 h 21600"/>
              <a:gd name="T18" fmla="*/ 4486 w 21104"/>
              <a:gd name="T19" fmla="*/ 2579 h 21600"/>
              <a:gd name="T20" fmla="*/ 3656 w 21104"/>
              <a:gd name="T21" fmla="*/ 2418 h 21600"/>
              <a:gd name="T22" fmla="*/ 2825 w 21104"/>
              <a:gd name="T23" fmla="*/ 1612 h 21600"/>
              <a:gd name="T24" fmla="*/ 1828 w 21104"/>
              <a:gd name="T25" fmla="*/ 1612 h 21600"/>
              <a:gd name="T26" fmla="*/ 0 w 21104"/>
              <a:gd name="T27" fmla="*/ 3385 h 21600"/>
              <a:gd name="T28" fmla="*/ 0 w 21104"/>
              <a:gd name="T29" fmla="*/ 4191 h 21600"/>
              <a:gd name="T30" fmla="*/ 7643 w 21104"/>
              <a:gd name="T31" fmla="*/ 14830 h 21600"/>
              <a:gd name="T32" fmla="*/ 9637 w 21104"/>
              <a:gd name="T33" fmla="*/ 15636 h 21600"/>
              <a:gd name="T34" fmla="*/ 9637 w 21104"/>
              <a:gd name="T35" fmla="*/ 16603 h 21600"/>
              <a:gd name="T36" fmla="*/ 8806 w 21104"/>
              <a:gd name="T37" fmla="*/ 16925 h 21600"/>
              <a:gd name="T38" fmla="*/ 9637 w 21104"/>
              <a:gd name="T39" fmla="*/ 17409 h 21600"/>
              <a:gd name="T40" fmla="*/ 9637 w 21104"/>
              <a:gd name="T41" fmla="*/ 18376 h 21600"/>
              <a:gd name="T42" fmla="*/ 8972 w 21104"/>
              <a:gd name="T43" fmla="*/ 19182 h 21600"/>
              <a:gd name="T44" fmla="*/ 7976 w 21104"/>
              <a:gd name="T45" fmla="*/ 19988 h 21600"/>
              <a:gd name="T46" fmla="*/ 7145 w 21104"/>
              <a:gd name="T47" fmla="*/ 20794 h 21600"/>
              <a:gd name="T48" fmla="*/ 7976 w 21104"/>
              <a:gd name="T49" fmla="*/ 21600 h 21600"/>
              <a:gd name="T50" fmla="*/ 13126 w 21104"/>
              <a:gd name="T51" fmla="*/ 21600 h 21600"/>
              <a:gd name="T52" fmla="*/ 14123 w 21104"/>
              <a:gd name="T53" fmla="*/ 20794 h 21600"/>
              <a:gd name="T54" fmla="*/ 13126 w 21104"/>
              <a:gd name="T55" fmla="*/ 19988 h 21600"/>
              <a:gd name="T56" fmla="*/ 12296 w 21104"/>
              <a:gd name="T57" fmla="*/ 19021 h 21600"/>
              <a:gd name="T58" fmla="*/ 11465 w 21104"/>
              <a:gd name="T59" fmla="*/ 18376 h 21600"/>
              <a:gd name="T60" fmla="*/ 11465 w 21104"/>
              <a:gd name="T61" fmla="*/ 17409 h 21600"/>
              <a:gd name="T62" fmla="*/ 12296 w 21104"/>
              <a:gd name="T63" fmla="*/ 16925 h 21600"/>
              <a:gd name="T64" fmla="*/ 11465 w 21104"/>
              <a:gd name="T65" fmla="*/ 16603 h 21600"/>
              <a:gd name="T66" fmla="*/ 11465 w 21104"/>
              <a:gd name="T67" fmla="*/ 15636 h 21600"/>
              <a:gd name="T68" fmla="*/ 13625 w 21104"/>
              <a:gd name="T69" fmla="*/ 14830 h 21600"/>
              <a:gd name="T70" fmla="*/ 16782 w 21104"/>
              <a:gd name="T71" fmla="*/ 3385 h 21600"/>
              <a:gd name="T72" fmla="*/ 17612 w 21104"/>
              <a:gd name="T73" fmla="*/ 3385 h 21600"/>
              <a:gd name="T74" fmla="*/ 18609 w 21104"/>
              <a:gd name="T75" fmla="*/ 2579 h 21600"/>
              <a:gd name="T76" fmla="*/ 19440 w 21104"/>
              <a:gd name="T77" fmla="*/ 3385 h 21600"/>
              <a:gd name="T78" fmla="*/ 19440 w 21104"/>
              <a:gd name="T79" fmla="*/ 4191 h 21600"/>
              <a:gd name="T80" fmla="*/ 14954 w 21104"/>
              <a:gd name="T81" fmla="*/ 11445 h 21600"/>
              <a:gd name="T82" fmla="*/ 16782 w 21104"/>
              <a:gd name="T83" fmla="*/ 3385 h 21600"/>
              <a:gd name="T84" fmla="*/ 5982 w 21104"/>
              <a:gd name="T85" fmla="*/ 11606 h 21600"/>
              <a:gd name="T86" fmla="*/ 1496 w 21104"/>
              <a:gd name="T87" fmla="*/ 4352 h 21600"/>
              <a:gd name="T88" fmla="*/ 1496 w 21104"/>
              <a:gd name="T89" fmla="*/ 3546 h 21600"/>
              <a:gd name="T90" fmla="*/ 2326 w 21104"/>
              <a:gd name="T91" fmla="*/ 2579 h 21600"/>
              <a:gd name="T92" fmla="*/ 3323 w 21104"/>
              <a:gd name="T93" fmla="*/ 3546 h 21600"/>
              <a:gd name="T94" fmla="*/ 4154 w 21104"/>
              <a:gd name="T95" fmla="*/ 3546 h 21600"/>
              <a:gd name="T96" fmla="*/ 5982 w 21104"/>
              <a:gd name="T97" fmla="*/ 11606 h 21600"/>
              <a:gd name="T98" fmla="*/ 5982 w 21104"/>
              <a:gd name="T99" fmla="*/ 1160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11" name="AutoShape 6">
            <a:extLst>
              <a:ext uri="{FF2B5EF4-FFF2-40B4-BE49-F238E27FC236}">
                <a16:creationId xmlns:a16="http://schemas.microsoft.com/office/drawing/2014/main" id="{5AA499FB-A2A3-644E-9ECD-16CBFB63E906}"/>
              </a:ext>
            </a:extLst>
          </p:cNvPr>
          <p:cNvSpPr/>
          <p:nvPr/>
        </p:nvSpPr>
        <p:spPr bwMode="auto">
          <a:xfrm>
            <a:off x="6298560" y="1417965"/>
            <a:ext cx="1604962" cy="1360487"/>
          </a:xfrm>
          <a:custGeom>
            <a:avLst/>
            <a:gdLst>
              <a:gd name="T0" fmla="*/ 0 w 21600"/>
              <a:gd name="T1" fmla="*/ 13292 h 21600"/>
              <a:gd name="T2" fmla="*/ 563 w 21600"/>
              <a:gd name="T3" fmla="*/ 0 h 21600"/>
              <a:gd name="T4" fmla="*/ 21600 w 21600"/>
              <a:gd name="T5" fmla="*/ 14538 h 21600"/>
              <a:gd name="T6" fmla="*/ 12031 w 21600"/>
              <a:gd name="T7" fmla="*/ 21600 h 21600"/>
              <a:gd name="T8" fmla="*/ 0 w 21600"/>
              <a:gd name="T9" fmla="*/ 13292 h 21600"/>
              <a:gd name="T10" fmla="*/ 0 w 21600"/>
              <a:gd name="T11" fmla="*/ 13292 h 21600"/>
            </a:gdLst>
            <a:ahLst/>
            <a:cxnLst>
              <a:cxn ang="0">
                <a:pos x="T0" y="T1"/>
              </a:cxn>
              <a:cxn ang="0">
                <a:pos x="T2" y="T3"/>
              </a:cxn>
              <a:cxn ang="0">
                <a:pos x="T4" y="T5"/>
              </a:cxn>
              <a:cxn ang="0">
                <a:pos x="T6" y="T7"/>
              </a:cxn>
              <a:cxn ang="0">
                <a:pos x="T8" y="T9"/>
              </a:cxn>
              <a:cxn ang="0">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13" name="AutoShape 7">
            <a:extLst>
              <a:ext uri="{FF2B5EF4-FFF2-40B4-BE49-F238E27FC236}">
                <a16:creationId xmlns:a16="http://schemas.microsoft.com/office/drawing/2014/main" id="{28022715-7539-734B-85B4-3C785980436A}"/>
              </a:ext>
            </a:extLst>
          </p:cNvPr>
          <p:cNvSpPr/>
          <p:nvPr/>
        </p:nvSpPr>
        <p:spPr bwMode="auto">
          <a:xfrm>
            <a:off x="4604697" y="3991302"/>
            <a:ext cx="1604963" cy="1344613"/>
          </a:xfrm>
          <a:custGeom>
            <a:avLst/>
            <a:gdLst>
              <a:gd name="T0" fmla="*/ 21600 w 21600"/>
              <a:gd name="T1" fmla="*/ 8153 h 21600"/>
              <a:gd name="T2" fmla="*/ 21248 w 21600"/>
              <a:gd name="T3" fmla="*/ 21600 h 21600"/>
              <a:gd name="T4" fmla="*/ 0 w 21600"/>
              <a:gd name="T5" fmla="*/ 7480 h 21600"/>
              <a:gd name="T6" fmla="*/ 9358 w 21600"/>
              <a:gd name="T7" fmla="*/ 0 h 21600"/>
              <a:gd name="T8" fmla="*/ 21600 w 21600"/>
              <a:gd name="T9" fmla="*/ 8153 h 21600"/>
              <a:gd name="T10" fmla="*/ 21600 w 21600"/>
              <a:gd name="T11" fmla="*/ 8153 h 21600"/>
            </a:gdLst>
            <a:ahLst/>
            <a:cxnLst>
              <a:cxn ang="0">
                <a:pos x="T0" y="T1"/>
              </a:cxn>
              <a:cxn ang="0">
                <a:pos x="T2" y="T3"/>
              </a:cxn>
              <a:cxn ang="0">
                <a:pos x="T4" y="T5"/>
              </a:cxn>
              <a:cxn ang="0">
                <a:pos x="T6" y="T7"/>
              </a:cxn>
              <a:cxn ang="0">
                <a:pos x="T8" y="T9"/>
              </a:cxn>
              <a:cxn ang="0">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solidFill>
            <a:srgbClr val="0A4383"/>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14" name="AutoShape 8">
            <a:extLst>
              <a:ext uri="{FF2B5EF4-FFF2-40B4-BE49-F238E27FC236}">
                <a16:creationId xmlns:a16="http://schemas.microsoft.com/office/drawing/2014/main" id="{64561C0A-45C8-AA4E-8629-1D0320ADDC78}"/>
              </a:ext>
            </a:extLst>
          </p:cNvPr>
          <p:cNvSpPr/>
          <p:nvPr/>
        </p:nvSpPr>
        <p:spPr bwMode="auto">
          <a:xfrm>
            <a:off x="5219060" y="1840240"/>
            <a:ext cx="434975" cy="431800"/>
          </a:xfrm>
          <a:custGeom>
            <a:avLst/>
            <a:gdLst>
              <a:gd name="T0" fmla="*/ 0 w 21600"/>
              <a:gd name="T1" fmla="*/ 10800 h 21600"/>
              <a:gd name="T2" fmla="*/ 21600 w 21600"/>
              <a:gd name="T3" fmla="*/ 10800 h 21600"/>
              <a:gd name="T4" fmla="*/ 14940 w 21600"/>
              <a:gd name="T5" fmla="*/ 4320 h 21600"/>
              <a:gd name="T6" fmla="*/ 15480 w 21600"/>
              <a:gd name="T7" fmla="*/ 2520 h 21600"/>
              <a:gd name="T8" fmla="*/ 15480 w 21600"/>
              <a:gd name="T9" fmla="*/ 5040 h 21600"/>
              <a:gd name="T10" fmla="*/ 8460 w 21600"/>
              <a:gd name="T11" fmla="*/ 13860 h 21600"/>
              <a:gd name="T12" fmla="*/ 7380 w 21600"/>
              <a:gd name="T13" fmla="*/ 15840 h 21600"/>
              <a:gd name="T14" fmla="*/ 6840 w 21600"/>
              <a:gd name="T15" fmla="*/ 17100 h 21600"/>
              <a:gd name="T16" fmla="*/ 6660 w 21600"/>
              <a:gd name="T17" fmla="*/ 19800 h 21600"/>
              <a:gd name="T18" fmla="*/ 5580 w 21600"/>
              <a:gd name="T19" fmla="*/ 17820 h 21600"/>
              <a:gd name="T20" fmla="*/ 4680 w 21600"/>
              <a:gd name="T21" fmla="*/ 16020 h 21600"/>
              <a:gd name="T22" fmla="*/ 3060 w 21600"/>
              <a:gd name="T23" fmla="*/ 14760 h 21600"/>
              <a:gd name="T24" fmla="*/ 2880 w 21600"/>
              <a:gd name="T25" fmla="*/ 12240 h 21600"/>
              <a:gd name="T26" fmla="*/ 2700 w 21600"/>
              <a:gd name="T27" fmla="*/ 10800 h 21600"/>
              <a:gd name="T28" fmla="*/ 1800 w 21600"/>
              <a:gd name="T29" fmla="*/ 9720 h 21600"/>
              <a:gd name="T30" fmla="*/ 1800 w 21600"/>
              <a:gd name="T31" fmla="*/ 8100 h 21600"/>
              <a:gd name="T32" fmla="*/ 6840 w 21600"/>
              <a:gd name="T33" fmla="*/ 3600 h 21600"/>
              <a:gd name="T34" fmla="*/ 5580 w 21600"/>
              <a:gd name="T35" fmla="*/ 3600 h 21600"/>
              <a:gd name="T36" fmla="*/ 5040 w 21600"/>
              <a:gd name="T37" fmla="*/ 4680 h 21600"/>
              <a:gd name="T38" fmla="*/ 5760 w 21600"/>
              <a:gd name="T39" fmla="*/ 5040 h 21600"/>
              <a:gd name="T40" fmla="*/ 5580 w 21600"/>
              <a:gd name="T41" fmla="*/ 4320 h 21600"/>
              <a:gd name="T42" fmla="*/ 8460 w 21600"/>
              <a:gd name="T43" fmla="*/ 5400 h 21600"/>
              <a:gd name="T44" fmla="*/ 7380 w 21600"/>
              <a:gd name="T45" fmla="*/ 6120 h 21600"/>
              <a:gd name="T46" fmla="*/ 6660 w 21600"/>
              <a:gd name="T47" fmla="*/ 6480 h 21600"/>
              <a:gd name="T48" fmla="*/ 6840 w 21600"/>
              <a:gd name="T49" fmla="*/ 7740 h 21600"/>
              <a:gd name="T50" fmla="*/ 5940 w 21600"/>
              <a:gd name="T51" fmla="*/ 8820 h 21600"/>
              <a:gd name="T52" fmla="*/ 5220 w 21600"/>
              <a:gd name="T53" fmla="*/ 9180 h 21600"/>
              <a:gd name="T54" fmla="*/ 3780 w 21600"/>
              <a:gd name="T55" fmla="*/ 8820 h 21600"/>
              <a:gd name="T56" fmla="*/ 2700 w 21600"/>
              <a:gd name="T57" fmla="*/ 9720 h 21600"/>
              <a:gd name="T58" fmla="*/ 2880 w 21600"/>
              <a:gd name="T59" fmla="*/ 10440 h 21600"/>
              <a:gd name="T60" fmla="*/ 4860 w 21600"/>
              <a:gd name="T61" fmla="*/ 11160 h 21600"/>
              <a:gd name="T62" fmla="*/ 7380 w 21600"/>
              <a:gd name="T63" fmla="*/ 11880 h 21600"/>
              <a:gd name="T64" fmla="*/ 8460 w 21600"/>
              <a:gd name="T65" fmla="*/ 13860 h 21600"/>
              <a:gd name="T66" fmla="*/ 9900 w 21600"/>
              <a:gd name="T67" fmla="*/ 3780 h 21600"/>
              <a:gd name="T68" fmla="*/ 7920 w 21600"/>
              <a:gd name="T69" fmla="*/ 2700 h 21600"/>
              <a:gd name="T70" fmla="*/ 11340 w 21600"/>
              <a:gd name="T71" fmla="*/ 1800 h 21600"/>
              <a:gd name="T72" fmla="*/ 19260 w 21600"/>
              <a:gd name="T73" fmla="*/ 11160 h 21600"/>
              <a:gd name="T74" fmla="*/ 16560 w 21600"/>
              <a:gd name="T75" fmla="*/ 18360 h 21600"/>
              <a:gd name="T76" fmla="*/ 16380 w 21600"/>
              <a:gd name="T77" fmla="*/ 16560 h 21600"/>
              <a:gd name="T78" fmla="*/ 15120 w 21600"/>
              <a:gd name="T79" fmla="*/ 14580 h 21600"/>
              <a:gd name="T80" fmla="*/ 11880 w 21600"/>
              <a:gd name="T81" fmla="*/ 12060 h 21600"/>
              <a:gd name="T82" fmla="*/ 17460 w 21600"/>
              <a:gd name="T83" fmla="*/ 10080 h 21600"/>
              <a:gd name="T84" fmla="*/ 18900 w 21600"/>
              <a:gd name="T85" fmla="*/ 8820 h 21600"/>
              <a:gd name="T86" fmla="*/ 16740 w 21600"/>
              <a:gd name="T87" fmla="*/ 7020 h 21600"/>
              <a:gd name="T88" fmla="*/ 16380 w 21600"/>
              <a:gd name="T89" fmla="*/ 9360 h 21600"/>
              <a:gd name="T90" fmla="*/ 14220 w 21600"/>
              <a:gd name="T91" fmla="*/ 8820 h 21600"/>
              <a:gd name="T92" fmla="*/ 13140 w 21600"/>
              <a:gd name="T93" fmla="*/ 7920 h 21600"/>
              <a:gd name="T94" fmla="*/ 13680 w 21600"/>
              <a:gd name="T95" fmla="*/ 6300 h 21600"/>
              <a:gd name="T96" fmla="*/ 16200 w 21600"/>
              <a:gd name="T97" fmla="*/ 6480 h 21600"/>
              <a:gd name="T98" fmla="*/ 18000 w 21600"/>
              <a:gd name="T99" fmla="*/ 6480 h 21600"/>
              <a:gd name="T100" fmla="*/ 18900 w 21600"/>
              <a:gd name="T101" fmla="*/ 5760 h 21600"/>
              <a:gd name="T102" fmla="*/ 19800 w 21600"/>
              <a:gd name="T103" fmla="*/ 10260 h 21600"/>
              <a:gd name="T104" fmla="*/ 19260 w 21600"/>
              <a:gd name="T105" fmla="*/ 1116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15" name="AutoShape 9">
            <a:extLst>
              <a:ext uri="{FF2B5EF4-FFF2-40B4-BE49-F238E27FC236}">
                <a16:creationId xmlns:a16="http://schemas.microsoft.com/office/drawing/2014/main" id="{B5BA6916-F06B-4349-A1C7-53CB2029E056}"/>
              </a:ext>
            </a:extLst>
          </p:cNvPr>
          <p:cNvSpPr/>
          <p:nvPr/>
        </p:nvSpPr>
        <p:spPr bwMode="auto">
          <a:xfrm>
            <a:off x="4276085" y="2491115"/>
            <a:ext cx="969962" cy="1808162"/>
          </a:xfrm>
          <a:custGeom>
            <a:avLst/>
            <a:gdLst>
              <a:gd name="T0" fmla="*/ 20023 w 20023"/>
              <a:gd name="T1" fmla="*/ 16855 h 21600"/>
              <a:gd name="T2" fmla="*/ 4795 w 20023"/>
              <a:gd name="T3" fmla="*/ 21600 h 21600"/>
              <a:gd name="T4" fmla="*/ 4363 w 20023"/>
              <a:gd name="T5" fmla="*/ 0 h 21600"/>
              <a:gd name="T6" fmla="*/ 19807 w 20023"/>
              <a:gd name="T7" fmla="*/ 4495 h 21600"/>
              <a:gd name="T8" fmla="*/ 17323 w 20023"/>
              <a:gd name="T9" fmla="*/ 10550 h 21600"/>
              <a:gd name="T10" fmla="*/ 20023 w 20023"/>
              <a:gd name="T11" fmla="*/ 16855 h 21600"/>
              <a:gd name="T12" fmla="*/ 20023 w 20023"/>
              <a:gd name="T13" fmla="*/ 16855 h 21600"/>
            </a:gdLst>
            <a:ahLst/>
            <a:cxnLst>
              <a:cxn ang="0">
                <a:pos x="T0" y="T1"/>
              </a:cxn>
              <a:cxn ang="0">
                <a:pos x="T2" y="T3"/>
              </a:cxn>
              <a:cxn ang="0">
                <a:pos x="T4" y="T5"/>
              </a:cxn>
              <a:cxn ang="0">
                <a:pos x="T6" y="T7"/>
              </a:cxn>
              <a:cxn ang="0">
                <a:pos x="T8" y="T9"/>
              </a:cxn>
              <a:cxn ang="0">
                <a:pos x="T10" y="T11"/>
              </a:cxn>
              <a:cxn ang="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16" name="AutoShape 10">
            <a:extLst>
              <a:ext uri="{FF2B5EF4-FFF2-40B4-BE49-F238E27FC236}">
                <a16:creationId xmlns:a16="http://schemas.microsoft.com/office/drawing/2014/main" id="{B1C06E85-A986-7547-AF77-F69E070C6540}"/>
              </a:ext>
            </a:extLst>
          </p:cNvPr>
          <p:cNvSpPr/>
          <p:nvPr/>
        </p:nvSpPr>
        <p:spPr bwMode="auto">
          <a:xfrm>
            <a:off x="5222235" y="2359352"/>
            <a:ext cx="2033587" cy="2035175"/>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 name="T10" fmla="*/ 16796 w 19679"/>
              <a:gd name="T11" fmla="*/ 2882 h 19679"/>
            </a:gdLst>
            <a:ahLst/>
            <a:cxnLst>
              <a:cxn ang="0">
                <a:pos x="T0" y="T1"/>
              </a:cxn>
              <a:cxn ang="0">
                <a:pos x="T2" y="T3"/>
              </a:cxn>
              <a:cxn ang="0">
                <a:pos x="T4" y="T5"/>
              </a:cxn>
              <a:cxn ang="0">
                <a:pos x="T6" y="T7"/>
              </a:cxn>
              <a:cxn ang="0">
                <a:pos x="T8" y="T9"/>
              </a:cxn>
              <a:cxn ang="0">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17" name="AutoShape 11">
            <a:extLst>
              <a:ext uri="{FF2B5EF4-FFF2-40B4-BE49-F238E27FC236}">
                <a16:creationId xmlns:a16="http://schemas.microsoft.com/office/drawing/2014/main" id="{23E503BE-F7EA-4B43-B33C-CF2AA9DE0463}"/>
              </a:ext>
            </a:extLst>
          </p:cNvPr>
          <p:cNvSpPr/>
          <p:nvPr/>
        </p:nvSpPr>
        <p:spPr bwMode="auto">
          <a:xfrm>
            <a:off x="4515797" y="3261052"/>
            <a:ext cx="357188" cy="298450"/>
          </a:xfrm>
          <a:custGeom>
            <a:avLst/>
            <a:gdLst>
              <a:gd name="T0" fmla="*/ 20263 w 21600"/>
              <a:gd name="T1" fmla="*/ 3223 h 21600"/>
              <a:gd name="T2" fmla="*/ 21208 w 21600"/>
              <a:gd name="T3" fmla="*/ 3714 h 21600"/>
              <a:gd name="T4" fmla="*/ 21600 w 21600"/>
              <a:gd name="T5" fmla="*/ 4865 h 21600"/>
              <a:gd name="T6" fmla="*/ 21600 w 21600"/>
              <a:gd name="T7" fmla="*/ 19984 h 21600"/>
              <a:gd name="T8" fmla="*/ 21208 w 21600"/>
              <a:gd name="T9" fmla="*/ 21121 h 21600"/>
              <a:gd name="T10" fmla="*/ 20263 w 21600"/>
              <a:gd name="T11" fmla="*/ 21600 h 21600"/>
              <a:gd name="T12" fmla="*/ 1349 w 21600"/>
              <a:gd name="T13" fmla="*/ 21600 h 21600"/>
              <a:gd name="T14" fmla="*/ 399 w 21600"/>
              <a:gd name="T15" fmla="*/ 21121 h 21600"/>
              <a:gd name="T16" fmla="*/ 0 w 21600"/>
              <a:gd name="T17" fmla="*/ 19984 h 21600"/>
              <a:gd name="T18" fmla="*/ 0 w 21600"/>
              <a:gd name="T19" fmla="*/ 4865 h 21600"/>
              <a:gd name="T20" fmla="*/ 399 w 21600"/>
              <a:gd name="T21" fmla="*/ 3714 h 21600"/>
              <a:gd name="T22" fmla="*/ 1349 w 21600"/>
              <a:gd name="T23" fmla="*/ 3223 h 21600"/>
              <a:gd name="T24" fmla="*/ 5638 w 21600"/>
              <a:gd name="T25" fmla="*/ 3223 h 21600"/>
              <a:gd name="T26" fmla="*/ 6319 w 21600"/>
              <a:gd name="T27" fmla="*/ 1460 h 21600"/>
              <a:gd name="T28" fmla="*/ 7090 w 21600"/>
              <a:gd name="T29" fmla="*/ 426 h 21600"/>
              <a:gd name="T30" fmla="*/ 8204 w 21600"/>
              <a:gd name="T31" fmla="*/ 0 h 21600"/>
              <a:gd name="T32" fmla="*/ 13396 w 21600"/>
              <a:gd name="T33" fmla="*/ 0 h 21600"/>
              <a:gd name="T34" fmla="*/ 14510 w 21600"/>
              <a:gd name="T35" fmla="*/ 426 h 21600"/>
              <a:gd name="T36" fmla="*/ 15294 w 21600"/>
              <a:gd name="T37" fmla="*/ 1460 h 21600"/>
              <a:gd name="T38" fmla="*/ 15962 w 21600"/>
              <a:gd name="T39" fmla="*/ 3223 h 21600"/>
              <a:gd name="T40" fmla="*/ 20263 w 21600"/>
              <a:gd name="T41" fmla="*/ 3223 h 21600"/>
              <a:gd name="T42" fmla="*/ 10806 w 21600"/>
              <a:gd name="T43" fmla="*/ 19185 h 21600"/>
              <a:gd name="T44" fmla="*/ 12987 w 21600"/>
              <a:gd name="T45" fmla="*/ 18650 h 21600"/>
              <a:gd name="T46" fmla="*/ 14775 w 21600"/>
              <a:gd name="T47" fmla="*/ 17196 h 21600"/>
              <a:gd name="T48" fmla="*/ 15974 w 21600"/>
              <a:gd name="T49" fmla="*/ 15048 h 21600"/>
              <a:gd name="T50" fmla="*/ 16420 w 21600"/>
              <a:gd name="T51" fmla="*/ 12422 h 21600"/>
              <a:gd name="T52" fmla="*/ 15974 w 21600"/>
              <a:gd name="T53" fmla="*/ 9795 h 21600"/>
              <a:gd name="T54" fmla="*/ 14775 w 21600"/>
              <a:gd name="T55" fmla="*/ 7645 h 21600"/>
              <a:gd name="T56" fmla="*/ 12987 w 21600"/>
              <a:gd name="T57" fmla="*/ 6199 h 21600"/>
              <a:gd name="T58" fmla="*/ 10806 w 21600"/>
              <a:gd name="T59" fmla="*/ 5667 h 21600"/>
              <a:gd name="T60" fmla="*/ 8620 w 21600"/>
              <a:gd name="T61" fmla="*/ 6199 h 21600"/>
              <a:gd name="T62" fmla="*/ 6828 w 21600"/>
              <a:gd name="T63" fmla="*/ 7645 h 21600"/>
              <a:gd name="T64" fmla="*/ 5626 w 21600"/>
              <a:gd name="T65" fmla="*/ 9789 h 21600"/>
              <a:gd name="T66" fmla="*/ 5180 w 21600"/>
              <a:gd name="T67" fmla="*/ 12422 h 21600"/>
              <a:gd name="T68" fmla="*/ 5626 w 21600"/>
              <a:gd name="T69" fmla="*/ 15048 h 21600"/>
              <a:gd name="T70" fmla="*/ 6828 w 21600"/>
              <a:gd name="T71" fmla="*/ 17196 h 21600"/>
              <a:gd name="T72" fmla="*/ 8620 w 21600"/>
              <a:gd name="T73" fmla="*/ 18650 h 21600"/>
              <a:gd name="T74" fmla="*/ 10806 w 21600"/>
              <a:gd name="T75" fmla="*/ 19185 h 21600"/>
              <a:gd name="T76" fmla="*/ 10806 w 21600"/>
              <a:gd name="T77" fmla="*/ 7833 h 21600"/>
              <a:gd name="T78" fmla="*/ 12295 w 21600"/>
              <a:gd name="T79" fmla="*/ 8191 h 21600"/>
              <a:gd name="T80" fmla="*/ 13502 w 21600"/>
              <a:gd name="T81" fmla="*/ 9169 h 21600"/>
              <a:gd name="T82" fmla="*/ 14317 w 21600"/>
              <a:gd name="T83" fmla="*/ 10624 h 21600"/>
              <a:gd name="T84" fmla="*/ 14615 w 21600"/>
              <a:gd name="T85" fmla="*/ 12422 h 21600"/>
              <a:gd name="T86" fmla="*/ 14317 w 21600"/>
              <a:gd name="T87" fmla="*/ 14205 h 21600"/>
              <a:gd name="T88" fmla="*/ 13502 w 21600"/>
              <a:gd name="T89" fmla="*/ 15668 h 21600"/>
              <a:gd name="T90" fmla="*/ 12290 w 21600"/>
              <a:gd name="T91" fmla="*/ 16661 h 21600"/>
              <a:gd name="T92" fmla="*/ 10806 w 21600"/>
              <a:gd name="T93" fmla="*/ 17017 h 21600"/>
              <a:gd name="T94" fmla="*/ 9313 w 21600"/>
              <a:gd name="T95" fmla="*/ 16661 h 21600"/>
              <a:gd name="T96" fmla="*/ 8101 w 21600"/>
              <a:gd name="T97" fmla="*/ 15668 h 21600"/>
              <a:gd name="T98" fmla="*/ 7286 w 21600"/>
              <a:gd name="T99" fmla="*/ 14199 h 21600"/>
              <a:gd name="T100" fmla="*/ 6985 w 21600"/>
              <a:gd name="T101" fmla="*/ 12422 h 21600"/>
              <a:gd name="T102" fmla="*/ 7286 w 21600"/>
              <a:gd name="T103" fmla="*/ 10624 h 21600"/>
              <a:gd name="T104" fmla="*/ 8101 w 21600"/>
              <a:gd name="T105" fmla="*/ 9169 h 21600"/>
              <a:gd name="T106" fmla="*/ 9313 w 21600"/>
              <a:gd name="T107" fmla="*/ 8191 h 21600"/>
              <a:gd name="T108" fmla="*/ 10806 w 21600"/>
              <a:gd name="T109" fmla="*/ 783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18" name="AutoShape 12">
            <a:extLst>
              <a:ext uri="{FF2B5EF4-FFF2-40B4-BE49-F238E27FC236}">
                <a16:creationId xmlns:a16="http://schemas.microsoft.com/office/drawing/2014/main" id="{9F0DE0CA-1C74-834C-A441-D92DD4E76C26}"/>
              </a:ext>
            </a:extLst>
          </p:cNvPr>
          <p:cNvSpPr/>
          <p:nvPr/>
        </p:nvSpPr>
        <p:spPr bwMode="auto">
          <a:xfrm>
            <a:off x="6879585" y="1940252"/>
            <a:ext cx="357187" cy="296863"/>
          </a:xfrm>
          <a:custGeom>
            <a:avLst/>
            <a:gdLst>
              <a:gd name="T0" fmla="*/ 21600 w 21600"/>
              <a:gd name="T1" fmla="*/ 9391 h 21579"/>
              <a:gd name="T2" fmla="*/ 21218 w 21600"/>
              <a:gd name="T3" fmla="*/ 10697 h 21579"/>
              <a:gd name="T4" fmla="*/ 20263 w 21600"/>
              <a:gd name="T5" fmla="*/ 11428 h 21579"/>
              <a:gd name="T6" fmla="*/ 20263 w 21600"/>
              <a:gd name="T7" fmla="*/ 16611 h 21579"/>
              <a:gd name="T8" fmla="*/ 19730 w 21600"/>
              <a:gd name="T9" fmla="*/ 18128 h 21579"/>
              <a:gd name="T10" fmla="*/ 18459 w 21600"/>
              <a:gd name="T11" fmla="*/ 18759 h 21579"/>
              <a:gd name="T12" fmla="*/ 16537 w 21600"/>
              <a:gd name="T13" fmla="*/ 16904 h 21579"/>
              <a:gd name="T14" fmla="*/ 14116 w 21600"/>
              <a:gd name="T15" fmla="*/ 15255 h 21579"/>
              <a:gd name="T16" fmla="*/ 11450 w 21600"/>
              <a:gd name="T17" fmla="*/ 13969 h 21579"/>
              <a:gd name="T18" fmla="*/ 8789 w 21600"/>
              <a:gd name="T19" fmla="*/ 13268 h 21579"/>
              <a:gd name="T20" fmla="*/ 7969 w 21600"/>
              <a:gd name="T21" fmla="*/ 13829 h 21579"/>
              <a:gd name="T22" fmla="*/ 7535 w 21600"/>
              <a:gd name="T23" fmla="*/ 14706 h 21579"/>
              <a:gd name="T24" fmla="*/ 7511 w 21600"/>
              <a:gd name="T25" fmla="*/ 15698 h 21579"/>
              <a:gd name="T26" fmla="*/ 7947 w 21600"/>
              <a:gd name="T27" fmla="*/ 16611 h 21579"/>
              <a:gd name="T28" fmla="*/ 7677 w 21600"/>
              <a:gd name="T29" fmla="*/ 17673 h 21579"/>
              <a:gd name="T30" fmla="*/ 7917 w 21600"/>
              <a:gd name="T31" fmla="*/ 18606 h 21579"/>
              <a:gd name="T32" fmla="*/ 8498 w 21600"/>
              <a:gd name="T33" fmla="*/ 19469 h 21579"/>
              <a:gd name="T34" fmla="*/ 9271 w 21600"/>
              <a:gd name="T35" fmla="*/ 20291 h 21579"/>
              <a:gd name="T36" fmla="*/ 8456 w 21600"/>
              <a:gd name="T37" fmla="*/ 21213 h 21579"/>
              <a:gd name="T38" fmla="*/ 7212 w 21600"/>
              <a:gd name="T39" fmla="*/ 21571 h 21579"/>
              <a:gd name="T40" fmla="*/ 5917 w 21600"/>
              <a:gd name="T41" fmla="*/ 21424 h 21579"/>
              <a:gd name="T42" fmla="*/ 4923 w 21600"/>
              <a:gd name="T43" fmla="*/ 20811 h 21579"/>
              <a:gd name="T44" fmla="*/ 4453 w 21600"/>
              <a:gd name="T45" fmla="*/ 19056 h 21579"/>
              <a:gd name="T46" fmla="*/ 4032 w 21600"/>
              <a:gd name="T47" fmla="*/ 17224 h 21579"/>
              <a:gd name="T48" fmla="*/ 3868 w 21600"/>
              <a:gd name="T49" fmla="*/ 15281 h 21579"/>
              <a:gd name="T50" fmla="*/ 4150 w 21600"/>
              <a:gd name="T51" fmla="*/ 13154 h 21579"/>
              <a:gd name="T52" fmla="*/ 1804 w 21600"/>
              <a:gd name="T53" fmla="*/ 13154 h 21579"/>
              <a:gd name="T54" fmla="*/ 534 w 21600"/>
              <a:gd name="T55" fmla="*/ 12523 h 21579"/>
              <a:gd name="T56" fmla="*/ 0 w 21600"/>
              <a:gd name="T57" fmla="*/ 10991 h 21579"/>
              <a:gd name="T58" fmla="*/ 0 w 21600"/>
              <a:gd name="T59" fmla="*/ 7774 h 21579"/>
              <a:gd name="T60" fmla="*/ 526 w 21600"/>
              <a:gd name="T61" fmla="*/ 6245 h 21579"/>
              <a:gd name="T62" fmla="*/ 1804 w 21600"/>
              <a:gd name="T63" fmla="*/ 5605 h 21579"/>
              <a:gd name="T64" fmla="*/ 7653 w 21600"/>
              <a:gd name="T65" fmla="*/ 5605 h 21579"/>
              <a:gd name="T66" fmla="*/ 10525 w 21600"/>
              <a:gd name="T67" fmla="*/ 5136 h 21579"/>
              <a:gd name="T68" fmla="*/ 13511 w 21600"/>
              <a:gd name="T69" fmla="*/ 3874 h 21579"/>
              <a:gd name="T70" fmla="*/ 16273 w 21600"/>
              <a:gd name="T71" fmla="*/ 2072 h 21579"/>
              <a:gd name="T72" fmla="*/ 18459 w 21600"/>
              <a:gd name="T73" fmla="*/ 0 h 21579"/>
              <a:gd name="T74" fmla="*/ 19730 w 21600"/>
              <a:gd name="T75" fmla="*/ 634 h 21579"/>
              <a:gd name="T76" fmla="*/ 20263 w 21600"/>
              <a:gd name="T77" fmla="*/ 2166 h 21579"/>
              <a:gd name="T78" fmla="*/ 20263 w 21600"/>
              <a:gd name="T79" fmla="*/ 7334 h 21579"/>
              <a:gd name="T80" fmla="*/ 21218 w 21600"/>
              <a:gd name="T81" fmla="*/ 8071 h 21579"/>
              <a:gd name="T82" fmla="*/ 21600 w 21600"/>
              <a:gd name="T83" fmla="*/ 9391 h 21579"/>
              <a:gd name="T84" fmla="*/ 18459 w 21600"/>
              <a:gd name="T85" fmla="*/ 2855 h 21579"/>
              <a:gd name="T86" fmla="*/ 16513 w 21600"/>
              <a:gd name="T87" fmla="*/ 4452 h 21579"/>
              <a:gd name="T88" fmla="*/ 14280 w 21600"/>
              <a:gd name="T89" fmla="*/ 5834 h 21579"/>
              <a:gd name="T90" fmla="*/ 11878 w 21600"/>
              <a:gd name="T91" fmla="*/ 6923 h 21579"/>
              <a:gd name="T92" fmla="*/ 9457 w 21600"/>
              <a:gd name="T93" fmla="*/ 7604 h 21579"/>
              <a:gd name="T94" fmla="*/ 9457 w 21600"/>
              <a:gd name="T95" fmla="*/ 11173 h 21579"/>
              <a:gd name="T96" fmla="*/ 11878 w 21600"/>
              <a:gd name="T97" fmla="*/ 11862 h 21579"/>
              <a:gd name="T98" fmla="*/ 14280 w 21600"/>
              <a:gd name="T99" fmla="*/ 12957 h 21579"/>
              <a:gd name="T100" fmla="*/ 16525 w 21600"/>
              <a:gd name="T101" fmla="*/ 14348 h 21579"/>
              <a:gd name="T102" fmla="*/ 18459 w 21600"/>
              <a:gd name="T103" fmla="*/ 15921 h 21579"/>
              <a:gd name="T104" fmla="*/ 18459 w 21600"/>
              <a:gd name="T105" fmla="*/ 2855 h 21579"/>
              <a:gd name="T106" fmla="*/ 18459 w 21600"/>
              <a:gd name="T107" fmla="*/ 2855 h 2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19" name="AutoShape 13">
            <a:extLst>
              <a:ext uri="{FF2B5EF4-FFF2-40B4-BE49-F238E27FC236}">
                <a16:creationId xmlns:a16="http://schemas.microsoft.com/office/drawing/2014/main" id="{B99F7B75-C0F1-C141-B116-30D897533ED3}"/>
              </a:ext>
            </a:extLst>
          </p:cNvPr>
          <p:cNvSpPr/>
          <p:nvPr/>
        </p:nvSpPr>
        <p:spPr bwMode="auto">
          <a:xfrm>
            <a:off x="7609835" y="3205490"/>
            <a:ext cx="357187" cy="358775"/>
          </a:xfrm>
          <a:custGeom>
            <a:avLst/>
            <a:gdLst>
              <a:gd name="T0" fmla="*/ 21357 w 21600"/>
              <a:gd name="T1" fmla="*/ 18802 h 21600"/>
              <a:gd name="T2" fmla="*/ 21600 w 21600"/>
              <a:gd name="T3" fmla="*/ 19437 h 21600"/>
              <a:gd name="T4" fmla="*/ 21357 w 21600"/>
              <a:gd name="T5" fmla="*/ 20019 h 21600"/>
              <a:gd name="T6" fmla="*/ 20747 w 21600"/>
              <a:gd name="T7" fmla="*/ 20741 h 21600"/>
              <a:gd name="T8" fmla="*/ 20023 w 21600"/>
              <a:gd name="T9" fmla="*/ 21349 h 21600"/>
              <a:gd name="T10" fmla="*/ 19447 w 21600"/>
              <a:gd name="T11" fmla="*/ 21600 h 21600"/>
              <a:gd name="T12" fmla="*/ 18811 w 21600"/>
              <a:gd name="T13" fmla="*/ 21343 h 21600"/>
              <a:gd name="T14" fmla="*/ 13957 w 21600"/>
              <a:gd name="T15" fmla="*/ 16503 h 21600"/>
              <a:gd name="T16" fmla="*/ 11590 w 21600"/>
              <a:gd name="T17" fmla="*/ 17604 h 21600"/>
              <a:gd name="T18" fmla="*/ 9007 w 21600"/>
              <a:gd name="T19" fmla="*/ 17991 h 21600"/>
              <a:gd name="T20" fmla="*/ 5518 w 21600"/>
              <a:gd name="T21" fmla="*/ 17291 h 21600"/>
              <a:gd name="T22" fmla="*/ 2645 w 21600"/>
              <a:gd name="T23" fmla="*/ 15354 h 21600"/>
              <a:gd name="T24" fmla="*/ 701 w 21600"/>
              <a:gd name="T25" fmla="*/ 12487 h 21600"/>
              <a:gd name="T26" fmla="*/ 0 w 21600"/>
              <a:gd name="T27" fmla="*/ 9000 h 21600"/>
              <a:gd name="T28" fmla="*/ 701 w 21600"/>
              <a:gd name="T29" fmla="*/ 5515 h 21600"/>
              <a:gd name="T30" fmla="*/ 2645 w 21600"/>
              <a:gd name="T31" fmla="*/ 2646 h 21600"/>
              <a:gd name="T32" fmla="*/ 5512 w 21600"/>
              <a:gd name="T33" fmla="*/ 709 h 21600"/>
              <a:gd name="T34" fmla="*/ 9007 w 21600"/>
              <a:gd name="T35" fmla="*/ 0 h 21600"/>
              <a:gd name="T36" fmla="*/ 12488 w 21600"/>
              <a:gd name="T37" fmla="*/ 709 h 21600"/>
              <a:gd name="T38" fmla="*/ 15359 w 21600"/>
              <a:gd name="T39" fmla="*/ 2646 h 21600"/>
              <a:gd name="T40" fmla="*/ 17300 w 21600"/>
              <a:gd name="T41" fmla="*/ 5515 h 21600"/>
              <a:gd name="T42" fmla="*/ 18003 w 21600"/>
              <a:gd name="T43" fmla="*/ 9000 h 21600"/>
              <a:gd name="T44" fmla="*/ 17616 w 21600"/>
              <a:gd name="T45" fmla="*/ 11589 h 21600"/>
              <a:gd name="T46" fmla="*/ 16514 w 21600"/>
              <a:gd name="T47" fmla="*/ 13947 h 21600"/>
              <a:gd name="T48" fmla="*/ 21357 w 21600"/>
              <a:gd name="T49" fmla="*/ 18802 h 21600"/>
              <a:gd name="T50" fmla="*/ 3597 w 21600"/>
              <a:gd name="T51" fmla="*/ 9000 h 21600"/>
              <a:gd name="T52" fmla="*/ 4029 w 21600"/>
              <a:gd name="T53" fmla="*/ 11118 h 21600"/>
              <a:gd name="T54" fmla="*/ 5193 w 21600"/>
              <a:gd name="T55" fmla="*/ 12821 h 21600"/>
              <a:gd name="T56" fmla="*/ 6908 w 21600"/>
              <a:gd name="T57" fmla="*/ 13970 h 21600"/>
              <a:gd name="T58" fmla="*/ 9004 w 21600"/>
              <a:gd name="T59" fmla="*/ 14394 h 21600"/>
              <a:gd name="T60" fmla="*/ 11092 w 21600"/>
              <a:gd name="T61" fmla="*/ 13970 h 21600"/>
              <a:gd name="T62" fmla="*/ 12802 w 21600"/>
              <a:gd name="T63" fmla="*/ 12821 h 21600"/>
              <a:gd name="T64" fmla="*/ 13966 w 21600"/>
              <a:gd name="T65" fmla="*/ 11118 h 21600"/>
              <a:gd name="T66" fmla="*/ 14398 w 21600"/>
              <a:gd name="T67" fmla="*/ 9000 h 21600"/>
              <a:gd name="T68" fmla="*/ 13966 w 21600"/>
              <a:gd name="T69" fmla="*/ 6913 h 21600"/>
              <a:gd name="T70" fmla="*/ 12802 w 21600"/>
              <a:gd name="T71" fmla="*/ 5193 h 21600"/>
              <a:gd name="T72" fmla="*/ 11092 w 21600"/>
              <a:gd name="T73" fmla="*/ 4032 h 21600"/>
              <a:gd name="T74" fmla="*/ 9004 w 21600"/>
              <a:gd name="T75" fmla="*/ 3606 h 21600"/>
              <a:gd name="T76" fmla="*/ 6908 w 21600"/>
              <a:gd name="T77" fmla="*/ 4032 h 21600"/>
              <a:gd name="T78" fmla="*/ 5193 w 21600"/>
              <a:gd name="T79" fmla="*/ 5193 h 21600"/>
              <a:gd name="T80" fmla="*/ 4029 w 21600"/>
              <a:gd name="T81" fmla="*/ 6913 h 21600"/>
              <a:gd name="T82" fmla="*/ 3597 w 21600"/>
              <a:gd name="T83" fmla="*/ 9000 h 21600"/>
              <a:gd name="T84" fmla="*/ 9007 w 21600"/>
              <a:gd name="T85" fmla="*/ 5591 h 21600"/>
              <a:gd name="T86" fmla="*/ 9473 w 21600"/>
              <a:gd name="T87" fmla="*/ 5786 h 21600"/>
              <a:gd name="T88" fmla="*/ 9668 w 21600"/>
              <a:gd name="T89" fmla="*/ 6280 h 21600"/>
              <a:gd name="T90" fmla="*/ 9473 w 21600"/>
              <a:gd name="T91" fmla="*/ 6746 h 21600"/>
              <a:gd name="T92" fmla="*/ 9007 w 21600"/>
              <a:gd name="T93" fmla="*/ 6944 h 21600"/>
              <a:gd name="T94" fmla="*/ 7552 w 21600"/>
              <a:gd name="T95" fmla="*/ 7537 h 21600"/>
              <a:gd name="T96" fmla="*/ 6950 w 21600"/>
              <a:gd name="T97" fmla="*/ 8997 h 21600"/>
              <a:gd name="T98" fmla="*/ 6755 w 21600"/>
              <a:gd name="T99" fmla="*/ 9466 h 21600"/>
              <a:gd name="T100" fmla="*/ 6289 w 21600"/>
              <a:gd name="T101" fmla="*/ 9658 h 21600"/>
              <a:gd name="T102" fmla="*/ 5786 w 21600"/>
              <a:gd name="T103" fmla="*/ 9466 h 21600"/>
              <a:gd name="T104" fmla="*/ 5600 w 21600"/>
              <a:gd name="T105" fmla="*/ 8997 h 21600"/>
              <a:gd name="T106" fmla="*/ 5863 w 21600"/>
              <a:gd name="T107" fmla="*/ 7686 h 21600"/>
              <a:gd name="T108" fmla="*/ 6597 w 21600"/>
              <a:gd name="T109" fmla="*/ 6591 h 21600"/>
              <a:gd name="T110" fmla="*/ 7677 w 21600"/>
              <a:gd name="T111" fmla="*/ 5857 h 21600"/>
              <a:gd name="T112" fmla="*/ 9007 w 21600"/>
              <a:gd name="T113" fmla="*/ 559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20" name="AutoShape 14">
            <a:extLst>
              <a:ext uri="{FF2B5EF4-FFF2-40B4-BE49-F238E27FC236}">
                <a16:creationId xmlns:a16="http://schemas.microsoft.com/office/drawing/2014/main" id="{A784966E-F811-5F42-A8C2-89688FE308C9}"/>
              </a:ext>
            </a:extLst>
          </p:cNvPr>
          <p:cNvSpPr/>
          <p:nvPr/>
        </p:nvSpPr>
        <p:spPr bwMode="auto">
          <a:xfrm>
            <a:off x="5355585" y="4550102"/>
            <a:ext cx="355600" cy="355600"/>
          </a:xfrm>
          <a:custGeom>
            <a:avLst/>
            <a:gdLst>
              <a:gd name="T0" fmla="*/ 18898 w 21600"/>
              <a:gd name="T1" fmla="*/ 0 h 21600"/>
              <a:gd name="T2" fmla="*/ 20813 w 21600"/>
              <a:gd name="T3" fmla="*/ 796 h 21600"/>
              <a:gd name="T4" fmla="*/ 21600 w 21600"/>
              <a:gd name="T5" fmla="*/ 2711 h 21600"/>
              <a:gd name="T6" fmla="*/ 21600 w 21600"/>
              <a:gd name="T7" fmla="*/ 18883 h 21600"/>
              <a:gd name="T8" fmla="*/ 21383 w 21600"/>
              <a:gd name="T9" fmla="*/ 19952 h 21600"/>
              <a:gd name="T10" fmla="*/ 20804 w 21600"/>
              <a:gd name="T11" fmla="*/ 20804 h 21600"/>
              <a:gd name="T12" fmla="*/ 19940 w 21600"/>
              <a:gd name="T13" fmla="*/ 21377 h 21600"/>
              <a:gd name="T14" fmla="*/ 18898 w 21600"/>
              <a:gd name="T15" fmla="*/ 21594 h 21600"/>
              <a:gd name="T16" fmla="*/ 12066 w 21600"/>
              <a:gd name="T17" fmla="*/ 21594 h 21600"/>
              <a:gd name="T18" fmla="*/ 12066 w 21600"/>
              <a:gd name="T19" fmla="*/ 12552 h 21600"/>
              <a:gd name="T20" fmla="*/ 14486 w 21600"/>
              <a:gd name="T21" fmla="*/ 12552 h 21600"/>
              <a:gd name="T22" fmla="*/ 14789 w 21600"/>
              <a:gd name="T23" fmla="*/ 12441 h 21600"/>
              <a:gd name="T24" fmla="*/ 14921 w 21600"/>
              <a:gd name="T25" fmla="*/ 12144 h 21600"/>
              <a:gd name="T26" fmla="*/ 15088 w 21600"/>
              <a:gd name="T27" fmla="*/ 9779 h 21600"/>
              <a:gd name="T28" fmla="*/ 14977 w 21600"/>
              <a:gd name="T29" fmla="*/ 9444 h 21600"/>
              <a:gd name="T30" fmla="*/ 14654 w 21600"/>
              <a:gd name="T31" fmla="*/ 9303 h 21600"/>
              <a:gd name="T32" fmla="*/ 12066 w 21600"/>
              <a:gd name="T33" fmla="*/ 9303 h 21600"/>
              <a:gd name="T34" fmla="*/ 12066 w 21600"/>
              <a:gd name="T35" fmla="*/ 8263 h 21600"/>
              <a:gd name="T36" fmla="*/ 12216 w 21600"/>
              <a:gd name="T37" fmla="*/ 7497 h 21600"/>
              <a:gd name="T38" fmla="*/ 12965 w 21600"/>
              <a:gd name="T39" fmla="*/ 7309 h 21600"/>
              <a:gd name="T40" fmla="*/ 13746 w 21600"/>
              <a:gd name="T41" fmla="*/ 7367 h 21600"/>
              <a:gd name="T42" fmla="*/ 14568 w 21600"/>
              <a:gd name="T43" fmla="*/ 7520 h 21600"/>
              <a:gd name="T44" fmla="*/ 14759 w 21600"/>
              <a:gd name="T45" fmla="*/ 7499 h 21600"/>
              <a:gd name="T46" fmla="*/ 14921 w 21600"/>
              <a:gd name="T47" fmla="*/ 7423 h 21600"/>
              <a:gd name="T48" fmla="*/ 15118 w 21600"/>
              <a:gd name="T49" fmla="*/ 7115 h 21600"/>
              <a:gd name="T50" fmla="*/ 15438 w 21600"/>
              <a:gd name="T51" fmla="*/ 4838 h 21600"/>
              <a:gd name="T52" fmla="*/ 15088 w 21600"/>
              <a:gd name="T53" fmla="*/ 4347 h 21600"/>
              <a:gd name="T54" fmla="*/ 12445 w 21600"/>
              <a:gd name="T55" fmla="*/ 4010 h 21600"/>
              <a:gd name="T56" fmla="*/ 8212 w 21600"/>
              <a:gd name="T57" fmla="*/ 8128 h 21600"/>
              <a:gd name="T58" fmla="*/ 8212 w 21600"/>
              <a:gd name="T59" fmla="*/ 9309 h 21600"/>
              <a:gd name="T60" fmla="*/ 6764 w 21600"/>
              <a:gd name="T61" fmla="*/ 9309 h 21600"/>
              <a:gd name="T62" fmla="*/ 6318 w 21600"/>
              <a:gd name="T63" fmla="*/ 9758 h 21600"/>
              <a:gd name="T64" fmla="*/ 6318 w 21600"/>
              <a:gd name="T65" fmla="*/ 12120 h 21600"/>
              <a:gd name="T66" fmla="*/ 6444 w 21600"/>
              <a:gd name="T67" fmla="*/ 12426 h 21600"/>
              <a:gd name="T68" fmla="*/ 6764 w 21600"/>
              <a:gd name="T69" fmla="*/ 12558 h 21600"/>
              <a:gd name="T70" fmla="*/ 8212 w 21600"/>
              <a:gd name="T71" fmla="*/ 12558 h 21600"/>
              <a:gd name="T72" fmla="*/ 8212 w 21600"/>
              <a:gd name="T73" fmla="*/ 21600 h 21600"/>
              <a:gd name="T74" fmla="*/ 2685 w 21600"/>
              <a:gd name="T75" fmla="*/ 21600 h 21600"/>
              <a:gd name="T76" fmla="*/ 1648 w 21600"/>
              <a:gd name="T77" fmla="*/ 21383 h 21600"/>
              <a:gd name="T78" fmla="*/ 796 w 21600"/>
              <a:gd name="T79" fmla="*/ 20810 h 21600"/>
              <a:gd name="T80" fmla="*/ 220 w 21600"/>
              <a:gd name="T81" fmla="*/ 19958 h 21600"/>
              <a:gd name="T82" fmla="*/ 0 w 21600"/>
              <a:gd name="T83" fmla="*/ 18889 h 21600"/>
              <a:gd name="T84" fmla="*/ 0 w 21600"/>
              <a:gd name="T85" fmla="*/ 2717 h 21600"/>
              <a:gd name="T86" fmla="*/ 220 w 21600"/>
              <a:gd name="T87" fmla="*/ 1662 h 21600"/>
              <a:gd name="T88" fmla="*/ 796 w 21600"/>
              <a:gd name="T89" fmla="*/ 802 h 21600"/>
              <a:gd name="T90" fmla="*/ 1648 w 21600"/>
              <a:gd name="T91" fmla="*/ 223 h 21600"/>
              <a:gd name="T92" fmla="*/ 2685 w 21600"/>
              <a:gd name="T93" fmla="*/ 6 h 21600"/>
              <a:gd name="T94" fmla="*/ 18898 w 21600"/>
              <a:gd name="T95" fmla="*/ 6 h 21600"/>
              <a:gd name="T96" fmla="*/ 18898 w 21600"/>
              <a:gd name="T97" fmla="*/ 0 h 21600"/>
              <a:gd name="T98" fmla="*/ 18898 w 21600"/>
              <a:gd name="T99"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sp>
        <p:nvSpPr>
          <p:cNvPr id="21" name="AutoShape 25">
            <a:extLst>
              <a:ext uri="{FF2B5EF4-FFF2-40B4-BE49-F238E27FC236}">
                <a16:creationId xmlns:a16="http://schemas.microsoft.com/office/drawing/2014/main" id="{48D28380-1F16-D945-85E4-D5C350B36E6A}"/>
              </a:ext>
            </a:extLst>
          </p:cNvPr>
          <p:cNvSpPr/>
          <p:nvPr/>
        </p:nvSpPr>
        <p:spPr bwMode="auto">
          <a:xfrm>
            <a:off x="5868347" y="3070552"/>
            <a:ext cx="762000" cy="635000"/>
          </a:xfrm>
          <a:custGeom>
            <a:avLst/>
            <a:gdLst>
              <a:gd name="T0" fmla="*/ 21600 w 21600"/>
              <a:gd name="T1" fmla="*/ 1618 h 21600"/>
              <a:gd name="T2" fmla="*/ 20263 w 21600"/>
              <a:gd name="T3" fmla="*/ 21600 h 21600"/>
              <a:gd name="T4" fmla="*/ 0 w 21600"/>
              <a:gd name="T5" fmla="*/ 19982 h 21600"/>
              <a:gd name="T6" fmla="*/ 1346 w 21600"/>
              <a:gd name="T7" fmla="*/ 0 h 21600"/>
              <a:gd name="T8" fmla="*/ 3924 w 21600"/>
              <a:gd name="T9" fmla="*/ 1783 h 21600"/>
              <a:gd name="T10" fmla="*/ 1481 w 21600"/>
              <a:gd name="T11" fmla="*/ 1777 h 21600"/>
              <a:gd name="T12" fmla="*/ 1474 w 21600"/>
              <a:gd name="T13" fmla="*/ 4708 h 21600"/>
              <a:gd name="T14" fmla="*/ 3917 w 21600"/>
              <a:gd name="T15" fmla="*/ 4717 h 21600"/>
              <a:gd name="T16" fmla="*/ 4052 w 21600"/>
              <a:gd name="T17" fmla="*/ 7202 h 21600"/>
              <a:gd name="T18" fmla="*/ 1802 w 21600"/>
              <a:gd name="T19" fmla="*/ 6656 h 21600"/>
              <a:gd name="T20" fmla="*/ 1344 w 21600"/>
              <a:gd name="T21" fmla="*/ 9370 h 21600"/>
              <a:gd name="T22" fmla="*/ 3594 w 21600"/>
              <a:gd name="T23" fmla="*/ 9916 h 21600"/>
              <a:gd name="T24" fmla="*/ 4052 w 21600"/>
              <a:gd name="T25" fmla="*/ 7202 h 21600"/>
              <a:gd name="T26" fmla="*/ 3594 w 21600"/>
              <a:gd name="T27" fmla="*/ 11687 h 21600"/>
              <a:gd name="T28" fmla="*/ 1344 w 21600"/>
              <a:gd name="T29" fmla="*/ 12233 h 21600"/>
              <a:gd name="T30" fmla="*/ 1802 w 21600"/>
              <a:gd name="T31" fmla="*/ 14947 h 21600"/>
              <a:gd name="T32" fmla="*/ 4052 w 21600"/>
              <a:gd name="T33" fmla="*/ 14401 h 21600"/>
              <a:gd name="T34" fmla="*/ 3924 w 21600"/>
              <a:gd name="T35" fmla="*/ 16898 h 21600"/>
              <a:gd name="T36" fmla="*/ 1481 w 21600"/>
              <a:gd name="T37" fmla="*/ 16892 h 21600"/>
              <a:gd name="T38" fmla="*/ 1474 w 21600"/>
              <a:gd name="T39" fmla="*/ 19823 h 21600"/>
              <a:gd name="T40" fmla="*/ 3917 w 21600"/>
              <a:gd name="T41" fmla="*/ 19829 h 21600"/>
              <a:gd name="T42" fmla="*/ 16194 w 21600"/>
              <a:gd name="T43" fmla="*/ 2171 h 21600"/>
              <a:gd name="T44" fmla="*/ 5858 w 21600"/>
              <a:gd name="T45" fmla="*/ 1621 h 21600"/>
              <a:gd name="T46" fmla="*/ 5401 w 21600"/>
              <a:gd name="T47" fmla="*/ 9370 h 21600"/>
              <a:gd name="T48" fmla="*/ 15737 w 21600"/>
              <a:gd name="T49" fmla="*/ 9916 h 21600"/>
              <a:gd name="T50" fmla="*/ 16194 w 21600"/>
              <a:gd name="T51" fmla="*/ 2171 h 21600"/>
              <a:gd name="T52" fmla="*/ 15737 w 21600"/>
              <a:gd name="T53" fmla="*/ 11687 h 21600"/>
              <a:gd name="T54" fmla="*/ 5401 w 21600"/>
              <a:gd name="T55" fmla="*/ 12233 h 21600"/>
              <a:gd name="T56" fmla="*/ 5858 w 21600"/>
              <a:gd name="T57" fmla="*/ 19982 h 21600"/>
              <a:gd name="T58" fmla="*/ 16194 w 21600"/>
              <a:gd name="T59" fmla="*/ 19432 h 21600"/>
              <a:gd name="T60" fmla="*/ 20129 w 21600"/>
              <a:gd name="T61" fmla="*/ 1783 h 21600"/>
              <a:gd name="T62" fmla="*/ 17678 w 21600"/>
              <a:gd name="T63" fmla="*/ 1777 h 21600"/>
              <a:gd name="T64" fmla="*/ 17678 w 21600"/>
              <a:gd name="T65" fmla="*/ 4708 h 21600"/>
              <a:gd name="T66" fmla="*/ 20129 w 21600"/>
              <a:gd name="T67" fmla="*/ 4717 h 21600"/>
              <a:gd name="T68" fmla="*/ 20263 w 21600"/>
              <a:gd name="T69" fmla="*/ 7202 h 21600"/>
              <a:gd name="T70" fmla="*/ 18001 w 21600"/>
              <a:gd name="T71" fmla="*/ 6656 h 21600"/>
              <a:gd name="T72" fmla="*/ 17546 w 21600"/>
              <a:gd name="T73" fmla="*/ 9370 h 21600"/>
              <a:gd name="T74" fmla="*/ 19806 w 21600"/>
              <a:gd name="T75" fmla="*/ 9916 h 21600"/>
              <a:gd name="T76" fmla="*/ 20263 w 21600"/>
              <a:gd name="T77" fmla="*/ 7202 h 21600"/>
              <a:gd name="T78" fmla="*/ 19806 w 21600"/>
              <a:gd name="T79" fmla="*/ 11687 h 21600"/>
              <a:gd name="T80" fmla="*/ 17546 w 21600"/>
              <a:gd name="T81" fmla="*/ 12233 h 21600"/>
              <a:gd name="T82" fmla="*/ 18001 w 21600"/>
              <a:gd name="T83" fmla="*/ 14947 h 21600"/>
              <a:gd name="T84" fmla="*/ 20263 w 21600"/>
              <a:gd name="T85" fmla="*/ 14401 h 21600"/>
              <a:gd name="T86" fmla="*/ 20129 w 21600"/>
              <a:gd name="T87" fmla="*/ 16898 h 21600"/>
              <a:gd name="T88" fmla="*/ 17678 w 21600"/>
              <a:gd name="T89" fmla="*/ 16892 h 21600"/>
              <a:gd name="T90" fmla="*/ 17678 w 21600"/>
              <a:gd name="T91" fmla="*/ 19823 h 21600"/>
              <a:gd name="T92" fmla="*/ 20129 w 21600"/>
              <a:gd name="T93" fmla="*/ 19829 h 21600"/>
              <a:gd name="T94" fmla="*/ 20263 w 21600"/>
              <a:gd name="T95" fmla="*/ 1728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rgbClr val="445469"/>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itchFamily="34" charset="0"/>
              <a:ea typeface="宋体" pitchFamily="2" charset="-122"/>
            </a:endParaRPr>
          </a:p>
        </p:txBody>
      </p:sp>
      <p:grpSp>
        <p:nvGrpSpPr>
          <p:cNvPr id="22" name="组合 19">
            <a:extLst>
              <a:ext uri="{FF2B5EF4-FFF2-40B4-BE49-F238E27FC236}">
                <a16:creationId xmlns:a16="http://schemas.microsoft.com/office/drawing/2014/main" id="{C41362A3-489F-E349-9CD9-0E40336C6D49}"/>
              </a:ext>
            </a:extLst>
          </p:cNvPr>
          <p:cNvGrpSpPr/>
          <p:nvPr/>
        </p:nvGrpSpPr>
        <p:grpSpPr bwMode="auto">
          <a:xfrm>
            <a:off x="8041751" y="1131001"/>
            <a:ext cx="1664879" cy="1547634"/>
            <a:chOff x="0" y="0"/>
            <a:chExt cx="2338080" cy="1546686"/>
          </a:xfrm>
        </p:grpSpPr>
        <p:sp>
          <p:nvSpPr>
            <p:cNvPr id="23" name="TextBox 13@|17FFC:16777215|FBC:16777215|LFC:16777215|LBC:16777215">
              <a:extLst>
                <a:ext uri="{FF2B5EF4-FFF2-40B4-BE49-F238E27FC236}">
                  <a16:creationId xmlns:a16="http://schemas.microsoft.com/office/drawing/2014/main" id="{C18FD074-7612-C645-B655-9645F1300876}"/>
                </a:ext>
              </a:extLst>
            </p:cNvPr>
            <p:cNvSpPr txBox="1">
              <a:spLocks noChangeArrowheads="1"/>
            </p:cNvSpPr>
            <p:nvPr/>
          </p:nvSpPr>
          <p:spPr bwMode="auto">
            <a:xfrm>
              <a:off x="0" y="0"/>
              <a:ext cx="1952368" cy="24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20204" pitchFamily="34" charset="0"/>
                <a:buNone/>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文件和记录</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17FFC:16777215|FBC:16777215|LFC:16777215|LBC:16777215">
              <a:extLst>
                <a:ext uri="{FF2B5EF4-FFF2-40B4-BE49-F238E27FC236}">
                  <a16:creationId xmlns:a16="http://schemas.microsoft.com/office/drawing/2014/main" id="{ADAEEFE3-8634-B242-B94F-A0EEE7953C64}"/>
                </a:ext>
              </a:extLst>
            </p:cNvPr>
            <p:cNvSpPr txBox="1">
              <a:spLocks noChangeArrowheads="1"/>
            </p:cNvSpPr>
            <p:nvPr/>
          </p:nvSpPr>
          <p:spPr bwMode="auto">
            <a:xfrm>
              <a:off x="4762" y="285575"/>
              <a:ext cx="2333318" cy="126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交接班记录</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验收单</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农残检测记录</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紫外线灯消毒记录</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垃圾清运记录</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隔油赤清掏记录</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25" name="组合 22">
            <a:extLst>
              <a:ext uri="{FF2B5EF4-FFF2-40B4-BE49-F238E27FC236}">
                <a16:creationId xmlns:a16="http://schemas.microsoft.com/office/drawing/2014/main" id="{5EA44BD5-E114-FA47-AD0B-EA580D134FC7}"/>
              </a:ext>
            </a:extLst>
          </p:cNvPr>
          <p:cNvGrpSpPr/>
          <p:nvPr/>
        </p:nvGrpSpPr>
        <p:grpSpPr bwMode="auto">
          <a:xfrm>
            <a:off x="8449861" y="2986390"/>
            <a:ext cx="2338387" cy="1178303"/>
            <a:chOff x="0" y="0"/>
            <a:chExt cx="2338080" cy="1180441"/>
          </a:xfrm>
        </p:grpSpPr>
        <p:sp>
          <p:nvSpPr>
            <p:cNvPr id="26" name="TextBox 13@|17FFC:16777215|FBC:16777215|LFC:16777215|LBC:16777215">
              <a:extLst>
                <a:ext uri="{FF2B5EF4-FFF2-40B4-BE49-F238E27FC236}">
                  <a16:creationId xmlns:a16="http://schemas.microsoft.com/office/drawing/2014/main" id="{36ACEF97-9C77-A04E-903C-0EB9F09BFD38}"/>
                </a:ext>
              </a:extLst>
            </p:cNvPr>
            <p:cNvSpPr txBox="1">
              <a:spLocks noChangeArrowheads="1"/>
            </p:cNvSpPr>
            <p:nvPr/>
          </p:nvSpPr>
          <p:spPr bwMode="auto">
            <a:xfrm>
              <a:off x="0" y="0"/>
              <a:ext cx="1952369" cy="2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20204" pitchFamily="34" charset="0"/>
                <a:buNone/>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标识建设</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17FFC:16777215|FBC:16777215|LFC:16777215|LBC:16777215">
              <a:extLst>
                <a:ext uri="{FF2B5EF4-FFF2-40B4-BE49-F238E27FC236}">
                  <a16:creationId xmlns:a16="http://schemas.microsoft.com/office/drawing/2014/main" id="{783B4162-3A17-4741-AB25-F25AEE4639E8}"/>
                </a:ext>
              </a:extLst>
            </p:cNvPr>
            <p:cNvSpPr txBox="1">
              <a:spLocks noChangeArrowheads="1"/>
            </p:cNvSpPr>
            <p:nvPr/>
          </p:nvSpPr>
          <p:spPr bwMode="auto">
            <a:xfrm>
              <a:off x="4761" y="286269"/>
              <a:ext cx="2333319" cy="8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20204" pitchFamily="34" charset="0"/>
                <a:buNone/>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设备管理卡标识规范</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fontAlgn="base">
                <a:spcBef>
                  <a:spcPct val="20000"/>
                </a:spcBef>
                <a:spcAft>
                  <a:spcPct val="0"/>
                </a:spcAft>
                <a:buFont typeface="Arial" panose="020B0604020202020204" pitchFamily="34" charset="0"/>
                <a:buNone/>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工作间门牌标识规范</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fontAlgn="base">
                <a:spcBef>
                  <a:spcPct val="20000"/>
                </a:spcBef>
                <a:spcAft>
                  <a:spcPct val="0"/>
                </a:spcAft>
                <a:buFont typeface="Arial" panose="020B0604020202020204" pitchFamily="34" charset="0"/>
                <a:buNone/>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工具存放处标识规范</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fontAlgn="base">
                <a:spcBef>
                  <a:spcPct val="20000"/>
                </a:spcBef>
                <a:spcAft>
                  <a:spcPct val="0"/>
                </a:spcAft>
                <a:buFont typeface="Arial" panose="020B0604020202020204" pitchFamily="34" charset="0"/>
                <a:buNone/>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警示标识规范</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fontAlgn="base">
                <a:spcBef>
                  <a:spcPct val="20000"/>
                </a:spcBef>
                <a:spcAft>
                  <a:spcPct val="0"/>
                </a:spcAft>
                <a:buFont typeface="Arial" panose="020B0604020202020204" pitchFamily="34" charset="0"/>
                <a:buNone/>
              </a:pPr>
              <a:r>
                <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28" name="组合 25">
            <a:extLst>
              <a:ext uri="{FF2B5EF4-FFF2-40B4-BE49-F238E27FC236}">
                <a16:creationId xmlns:a16="http://schemas.microsoft.com/office/drawing/2014/main" id="{3A53E327-B915-DE46-887C-7BB2D2FA1D20}"/>
              </a:ext>
            </a:extLst>
          </p:cNvPr>
          <p:cNvGrpSpPr/>
          <p:nvPr/>
        </p:nvGrpSpPr>
        <p:grpSpPr bwMode="auto">
          <a:xfrm>
            <a:off x="8152375" y="5099948"/>
            <a:ext cx="2338388" cy="624305"/>
            <a:chOff x="0" y="0"/>
            <a:chExt cx="2338080" cy="623924"/>
          </a:xfrm>
        </p:grpSpPr>
        <p:sp>
          <p:nvSpPr>
            <p:cNvPr id="29" name="TextBox 13@|17FFC:16777215|FBC:16777215|LFC:16777215|LBC:16777215">
              <a:extLst>
                <a:ext uri="{FF2B5EF4-FFF2-40B4-BE49-F238E27FC236}">
                  <a16:creationId xmlns:a16="http://schemas.microsoft.com/office/drawing/2014/main" id="{6D161E65-EA22-6E49-B15E-2F00908C8081}"/>
                </a:ext>
              </a:extLst>
            </p:cNvPr>
            <p:cNvSpPr txBox="1">
              <a:spLocks noChangeArrowheads="1"/>
            </p:cNvSpPr>
            <p:nvPr/>
          </p:nvSpPr>
          <p:spPr bwMode="auto">
            <a:xfrm>
              <a:off x="0" y="0"/>
              <a:ext cx="1952368"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20204" pitchFamily="34" charset="0"/>
                <a:buNone/>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考评督导</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17FFC:16777215|FBC:16777215|LFC:16777215|LBC:16777215">
              <a:extLst>
                <a:ext uri="{FF2B5EF4-FFF2-40B4-BE49-F238E27FC236}">
                  <a16:creationId xmlns:a16="http://schemas.microsoft.com/office/drawing/2014/main" id="{219BDF39-13A6-4C43-BC0C-C8CA18C33C15}"/>
                </a:ext>
              </a:extLst>
            </p:cNvPr>
            <p:cNvSpPr txBox="1">
              <a:spLocks noChangeArrowheads="1"/>
            </p:cNvSpPr>
            <p:nvPr/>
          </p:nvSpPr>
          <p:spPr bwMode="auto">
            <a:xfrm>
              <a:off x="4762" y="285576"/>
              <a:ext cx="2333318"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个性化考评督导职责</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考评督导指标体系建设</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13@|17FFC:16777215|FBC:16777215|LFC:16777215|LBC:16777215">
            <a:extLst>
              <a:ext uri="{FF2B5EF4-FFF2-40B4-BE49-F238E27FC236}">
                <a16:creationId xmlns:a16="http://schemas.microsoft.com/office/drawing/2014/main" id="{0DF1A969-6560-4148-9A58-CEA5C8C3FCCD}"/>
              </a:ext>
            </a:extLst>
          </p:cNvPr>
          <p:cNvSpPr txBox="1">
            <a:spLocks noChangeArrowheads="1"/>
          </p:cNvSpPr>
          <p:nvPr/>
        </p:nvSpPr>
        <p:spPr bwMode="auto">
          <a:xfrm>
            <a:off x="2555328" y="1145187"/>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20204" pitchFamily="34" charset="0"/>
              <a:buNone/>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岗位职责</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a:extLst>
              <a:ext uri="{FF2B5EF4-FFF2-40B4-BE49-F238E27FC236}">
                <a16:creationId xmlns:a16="http://schemas.microsoft.com/office/drawing/2014/main" id="{F44AF46C-2428-9F48-9ED0-D418D5CDC577}"/>
              </a:ext>
            </a:extLst>
          </p:cNvPr>
          <p:cNvGrpSpPr/>
          <p:nvPr/>
        </p:nvGrpSpPr>
        <p:grpSpPr bwMode="auto">
          <a:xfrm>
            <a:off x="2911482" y="2773806"/>
            <a:ext cx="2338388" cy="1178303"/>
            <a:chOff x="0" y="0"/>
            <a:chExt cx="2338080" cy="1180441"/>
          </a:xfrm>
        </p:grpSpPr>
        <p:sp>
          <p:nvSpPr>
            <p:cNvPr id="33" name="TextBox 13@|17FFC:16777215|FBC:16777215|LFC:16777215|LBC:16777215">
              <a:extLst>
                <a:ext uri="{FF2B5EF4-FFF2-40B4-BE49-F238E27FC236}">
                  <a16:creationId xmlns:a16="http://schemas.microsoft.com/office/drawing/2014/main" id="{209C22BE-F824-5148-B457-60B7E0FE6DF3}"/>
                </a:ext>
              </a:extLst>
            </p:cNvPr>
            <p:cNvSpPr txBox="1">
              <a:spLocks noChangeArrowheads="1"/>
            </p:cNvSpPr>
            <p:nvPr/>
          </p:nvSpPr>
          <p:spPr bwMode="auto">
            <a:xfrm>
              <a:off x="0" y="0"/>
              <a:ext cx="1952368" cy="2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20204" pitchFamily="34" charset="0"/>
                <a:buNone/>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作业指导</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17FFC:16777215|FBC:16777215|LFC:16777215|LBC:16777215">
              <a:extLst>
                <a:ext uri="{FF2B5EF4-FFF2-40B4-BE49-F238E27FC236}">
                  <a16:creationId xmlns:a16="http://schemas.microsoft.com/office/drawing/2014/main" id="{D9CF6AAF-A83B-1F4E-AB06-E2E1ED66CAA9}"/>
                </a:ext>
              </a:extLst>
            </p:cNvPr>
            <p:cNvSpPr txBox="1">
              <a:spLocks noChangeArrowheads="1"/>
            </p:cNvSpPr>
            <p:nvPr/>
          </p:nvSpPr>
          <p:spPr bwMode="auto">
            <a:xfrm>
              <a:off x="4762" y="286269"/>
              <a:ext cx="2333318" cy="8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粗加工工作操作</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热菜烹饪</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配菜间工作操作</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面点间工作操作</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p>
          </p:txBody>
        </p:sp>
      </p:grpSp>
      <p:grpSp>
        <p:nvGrpSpPr>
          <p:cNvPr id="35" name="组合 34">
            <a:extLst>
              <a:ext uri="{FF2B5EF4-FFF2-40B4-BE49-F238E27FC236}">
                <a16:creationId xmlns:a16="http://schemas.microsoft.com/office/drawing/2014/main" id="{AA388ACD-826E-3148-B4BF-AFA66CB3440F}"/>
              </a:ext>
            </a:extLst>
          </p:cNvPr>
          <p:cNvGrpSpPr/>
          <p:nvPr/>
        </p:nvGrpSpPr>
        <p:grpSpPr bwMode="auto">
          <a:xfrm>
            <a:off x="3247948" y="4336215"/>
            <a:ext cx="2461079" cy="1408624"/>
            <a:chOff x="1171422" y="-85291"/>
            <a:chExt cx="2460755" cy="1407762"/>
          </a:xfrm>
        </p:grpSpPr>
        <p:sp>
          <p:nvSpPr>
            <p:cNvPr id="36" name="TextBox 13@|17FFC:16777215|FBC:16777215|LFC:16777215|LBC:16777215">
              <a:extLst>
                <a:ext uri="{FF2B5EF4-FFF2-40B4-BE49-F238E27FC236}">
                  <a16:creationId xmlns:a16="http://schemas.microsoft.com/office/drawing/2014/main" id="{707CD7A7-C35A-AC4D-8EBA-A9E4D4F34819}"/>
                </a:ext>
              </a:extLst>
            </p:cNvPr>
            <p:cNvSpPr txBox="1">
              <a:spLocks noChangeArrowheads="1"/>
            </p:cNvSpPr>
            <p:nvPr/>
          </p:nvSpPr>
          <p:spPr bwMode="auto">
            <a:xfrm>
              <a:off x="1171422" y="-85291"/>
              <a:ext cx="1952368"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20204" pitchFamily="34" charset="0"/>
                <a:buNone/>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管理制度</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17FFC:16777215|FBC:16777215|LFC:16777215|LBC:16777215">
              <a:extLst>
                <a:ext uri="{FF2B5EF4-FFF2-40B4-BE49-F238E27FC236}">
                  <a16:creationId xmlns:a16="http://schemas.microsoft.com/office/drawing/2014/main" id="{274E5480-3324-D346-B3FD-B4A7C964E605}"/>
                </a:ext>
              </a:extLst>
            </p:cNvPr>
            <p:cNvSpPr txBox="1">
              <a:spLocks noChangeArrowheads="1"/>
            </p:cNvSpPr>
            <p:nvPr/>
          </p:nvSpPr>
          <p:spPr bwMode="auto">
            <a:xfrm>
              <a:off x="1298859" y="245912"/>
              <a:ext cx="2333318" cy="107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fontAlgn="base">
                <a:spcBef>
                  <a:spcPct val="20000"/>
                </a:spcBef>
                <a:spcAft>
                  <a:spcPct val="0"/>
                </a:spcAft>
                <a:buFont typeface="Arial" panose="020B0604020202020204" pitchFamily="34" charset="0"/>
                <a:buNone/>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卫生管理制度</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fontAlgn="base">
                <a:spcBef>
                  <a:spcPct val="20000"/>
                </a:spcBef>
                <a:spcAft>
                  <a:spcPct val="0"/>
                </a:spcAft>
                <a:buFont typeface="Arial" panose="020B0604020202020204" pitchFamily="34" charset="0"/>
                <a:buNone/>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餐用具清洗消毒管理制度</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fontAlgn="base">
                <a:spcBef>
                  <a:spcPct val="20000"/>
                </a:spcBef>
                <a:spcAft>
                  <a:spcPct val="0"/>
                </a:spcAft>
                <a:buFont typeface="Arial" panose="020B0604020202020204" pitchFamily="34" charset="0"/>
                <a:buNone/>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留样管理制度</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fontAlgn="base">
                <a:spcBef>
                  <a:spcPct val="20000"/>
                </a:spcBef>
                <a:spcAft>
                  <a:spcPct val="0"/>
                </a:spcAft>
                <a:buFont typeface="Arial" panose="020B0604020202020204" pitchFamily="34" charset="0"/>
                <a:buNone/>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食材溯源管理制度</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fontAlgn="base">
                <a:spcBef>
                  <a:spcPct val="20000"/>
                </a:spcBef>
                <a:spcAft>
                  <a:spcPct val="0"/>
                </a:spcAft>
                <a:buFont typeface="Arial" panose="020B0604020202020204" pitchFamily="34" charset="0"/>
                <a:buNone/>
              </a:pPr>
              <a:r>
                <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设备设施使用管理制度</a:t>
              </a: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fontAlgn="base">
                <a:spcBef>
                  <a:spcPct val="20000"/>
                </a:spcBef>
                <a:spcAft>
                  <a:spcPct val="0"/>
                </a:spcAft>
                <a:buFont typeface="Arial" panose="020B0604020202020204" pitchFamily="34" charset="0"/>
                <a:buNone/>
              </a:pPr>
              <a:r>
                <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p>
          </p:txBody>
        </p:sp>
      </p:grpSp>
      <p:sp>
        <p:nvSpPr>
          <p:cNvPr id="38" name="TextBox 13@|17FFC:16777215|FBC:16777215|LFC:16777215|LBC:16777215">
            <a:extLst>
              <a:ext uri="{FF2B5EF4-FFF2-40B4-BE49-F238E27FC236}">
                <a16:creationId xmlns:a16="http://schemas.microsoft.com/office/drawing/2014/main" id="{55C72674-B4C4-384A-87A0-6558CBE07DCE}"/>
              </a:ext>
            </a:extLst>
          </p:cNvPr>
          <p:cNvSpPr txBox="1">
            <a:spLocks noChangeArrowheads="1"/>
          </p:cNvSpPr>
          <p:nvPr/>
        </p:nvSpPr>
        <p:spPr bwMode="auto">
          <a:xfrm>
            <a:off x="2520971" y="1494251"/>
            <a:ext cx="2333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食品安全管理人员</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厨师长</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厨师（热菜、冷菜、面点、案板、</a:t>
            </a:r>
            <a:r>
              <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p>
          <a:p>
            <a:pPr marL="171450" indent="-171450" fontAlgn="base">
              <a:spcBef>
                <a:spcPct val="2000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洗碗工、传菜员等</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fontAlgn="base">
              <a:spcBef>
                <a:spcPct val="2000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p>
        </p:txBody>
      </p:sp>
      <p:pic>
        <p:nvPicPr>
          <p:cNvPr id="39" name="图片 38">
            <a:extLst>
              <a:ext uri="{FF2B5EF4-FFF2-40B4-BE49-F238E27FC236}">
                <a16:creationId xmlns:a16="http://schemas.microsoft.com/office/drawing/2014/main" id="{4A451CC5-A034-A740-9E03-B118E954EBEC}"/>
              </a:ext>
            </a:extLst>
          </p:cNvPr>
          <p:cNvPicPr>
            <a:picLocks noChangeAspect="1"/>
          </p:cNvPicPr>
          <p:nvPr/>
        </p:nvPicPr>
        <p:blipFill>
          <a:blip r:embed="rId5"/>
          <a:stretch>
            <a:fillRect/>
          </a:stretch>
        </p:blipFill>
        <p:spPr>
          <a:xfrm>
            <a:off x="1538618" y="1058686"/>
            <a:ext cx="822457" cy="1241624"/>
          </a:xfrm>
          <a:prstGeom prst="rect">
            <a:avLst/>
          </a:prstGeom>
        </p:spPr>
      </p:pic>
      <p:pic>
        <p:nvPicPr>
          <p:cNvPr id="40" name="图片 39">
            <a:extLst>
              <a:ext uri="{FF2B5EF4-FFF2-40B4-BE49-F238E27FC236}">
                <a16:creationId xmlns:a16="http://schemas.microsoft.com/office/drawing/2014/main" id="{425FD02B-6F97-3E44-9D95-33F8655E713B}"/>
              </a:ext>
            </a:extLst>
          </p:cNvPr>
          <p:cNvPicPr>
            <a:picLocks noChangeAspect="1"/>
          </p:cNvPicPr>
          <p:nvPr/>
        </p:nvPicPr>
        <p:blipFill>
          <a:blip r:embed="rId6"/>
          <a:stretch>
            <a:fillRect/>
          </a:stretch>
        </p:blipFill>
        <p:spPr>
          <a:xfrm>
            <a:off x="9867629" y="2803125"/>
            <a:ext cx="1435498" cy="828559"/>
          </a:xfrm>
          <a:prstGeom prst="rect">
            <a:avLst/>
          </a:prstGeom>
        </p:spPr>
      </p:pic>
      <p:pic>
        <p:nvPicPr>
          <p:cNvPr id="41" name="图片 40">
            <a:extLst>
              <a:ext uri="{FF2B5EF4-FFF2-40B4-BE49-F238E27FC236}">
                <a16:creationId xmlns:a16="http://schemas.microsoft.com/office/drawing/2014/main" id="{86D5A532-7594-AD47-AFA4-7705B4DC5C52}"/>
              </a:ext>
            </a:extLst>
          </p:cNvPr>
          <p:cNvPicPr>
            <a:picLocks noChangeAspect="1"/>
          </p:cNvPicPr>
          <p:nvPr/>
        </p:nvPicPr>
        <p:blipFill>
          <a:blip r:embed="rId7"/>
          <a:stretch>
            <a:fillRect/>
          </a:stretch>
        </p:blipFill>
        <p:spPr>
          <a:xfrm>
            <a:off x="1032046" y="4465807"/>
            <a:ext cx="1102974" cy="1180880"/>
          </a:xfrm>
          <a:prstGeom prst="rect">
            <a:avLst/>
          </a:prstGeom>
        </p:spPr>
      </p:pic>
      <p:pic>
        <p:nvPicPr>
          <p:cNvPr id="42" name="图片 41">
            <a:extLst>
              <a:ext uri="{FF2B5EF4-FFF2-40B4-BE49-F238E27FC236}">
                <a16:creationId xmlns:a16="http://schemas.microsoft.com/office/drawing/2014/main" id="{0B77702F-2909-CA4B-80D4-470F38685DEC}"/>
              </a:ext>
            </a:extLst>
          </p:cNvPr>
          <p:cNvPicPr>
            <a:picLocks noChangeAspect="1"/>
          </p:cNvPicPr>
          <p:nvPr/>
        </p:nvPicPr>
        <p:blipFill>
          <a:blip r:embed="rId8"/>
          <a:stretch>
            <a:fillRect/>
          </a:stretch>
        </p:blipFill>
        <p:spPr>
          <a:xfrm>
            <a:off x="9867629" y="4700991"/>
            <a:ext cx="1189298" cy="1077218"/>
          </a:xfrm>
          <a:prstGeom prst="rect">
            <a:avLst/>
          </a:prstGeom>
        </p:spPr>
      </p:pic>
      <p:pic>
        <p:nvPicPr>
          <p:cNvPr id="43" name="图片 42">
            <a:extLst>
              <a:ext uri="{FF2B5EF4-FFF2-40B4-BE49-F238E27FC236}">
                <a16:creationId xmlns:a16="http://schemas.microsoft.com/office/drawing/2014/main" id="{7FD3629B-CD80-3C46-842B-D9DA6F534842}"/>
              </a:ext>
            </a:extLst>
          </p:cNvPr>
          <p:cNvPicPr>
            <a:picLocks noChangeAspect="1"/>
          </p:cNvPicPr>
          <p:nvPr/>
        </p:nvPicPr>
        <p:blipFill>
          <a:blip r:embed="rId9"/>
          <a:stretch>
            <a:fillRect/>
          </a:stretch>
        </p:blipFill>
        <p:spPr>
          <a:xfrm>
            <a:off x="9482174" y="1062051"/>
            <a:ext cx="1671857" cy="1360488"/>
          </a:xfrm>
          <a:prstGeom prst="rect">
            <a:avLst/>
          </a:prstGeom>
        </p:spPr>
      </p:pic>
      <p:pic>
        <p:nvPicPr>
          <p:cNvPr id="44" name="图片 43">
            <a:extLst>
              <a:ext uri="{FF2B5EF4-FFF2-40B4-BE49-F238E27FC236}">
                <a16:creationId xmlns:a16="http://schemas.microsoft.com/office/drawing/2014/main" id="{AFA70073-0A46-904E-BF30-278C21045F68}"/>
              </a:ext>
            </a:extLst>
          </p:cNvPr>
          <p:cNvPicPr>
            <a:picLocks noChangeAspect="1"/>
          </p:cNvPicPr>
          <p:nvPr/>
        </p:nvPicPr>
        <p:blipFill>
          <a:blip r:embed="rId10"/>
          <a:stretch>
            <a:fillRect/>
          </a:stretch>
        </p:blipFill>
        <p:spPr>
          <a:xfrm>
            <a:off x="594055" y="1301939"/>
            <a:ext cx="921716" cy="1076601"/>
          </a:xfrm>
          <a:prstGeom prst="rect">
            <a:avLst/>
          </a:prstGeom>
        </p:spPr>
      </p:pic>
      <p:pic>
        <p:nvPicPr>
          <p:cNvPr id="45" name="图片 44">
            <a:extLst>
              <a:ext uri="{FF2B5EF4-FFF2-40B4-BE49-F238E27FC236}">
                <a16:creationId xmlns:a16="http://schemas.microsoft.com/office/drawing/2014/main" id="{8371A505-1630-134C-8E61-42B5431CE66B}"/>
              </a:ext>
            </a:extLst>
          </p:cNvPr>
          <p:cNvPicPr>
            <a:picLocks noChangeAspect="1"/>
          </p:cNvPicPr>
          <p:nvPr/>
        </p:nvPicPr>
        <p:blipFill>
          <a:blip r:embed="rId11"/>
          <a:stretch>
            <a:fillRect/>
          </a:stretch>
        </p:blipFill>
        <p:spPr>
          <a:xfrm>
            <a:off x="1805042" y="2700607"/>
            <a:ext cx="890820" cy="1384805"/>
          </a:xfrm>
          <a:prstGeom prst="rect">
            <a:avLst/>
          </a:prstGeom>
        </p:spPr>
      </p:pic>
      <p:pic>
        <p:nvPicPr>
          <p:cNvPr id="46" name="图片 45">
            <a:extLst>
              <a:ext uri="{FF2B5EF4-FFF2-40B4-BE49-F238E27FC236}">
                <a16:creationId xmlns:a16="http://schemas.microsoft.com/office/drawing/2014/main" id="{AA93819C-33CD-D049-A435-939397699F28}"/>
              </a:ext>
            </a:extLst>
          </p:cNvPr>
          <p:cNvPicPr>
            <a:picLocks noChangeAspect="1"/>
          </p:cNvPicPr>
          <p:nvPr/>
        </p:nvPicPr>
        <p:blipFill>
          <a:blip r:embed="rId12"/>
          <a:stretch>
            <a:fillRect/>
          </a:stretch>
        </p:blipFill>
        <p:spPr>
          <a:xfrm>
            <a:off x="677701" y="2678635"/>
            <a:ext cx="1096554" cy="1406777"/>
          </a:xfrm>
          <a:prstGeom prst="rect">
            <a:avLst/>
          </a:prstGeom>
        </p:spPr>
      </p:pic>
      <p:pic>
        <p:nvPicPr>
          <p:cNvPr id="47" name="图片 46">
            <a:extLst>
              <a:ext uri="{FF2B5EF4-FFF2-40B4-BE49-F238E27FC236}">
                <a16:creationId xmlns:a16="http://schemas.microsoft.com/office/drawing/2014/main" id="{CC7AF721-0EC7-4042-BE93-658B446ECA32}"/>
              </a:ext>
            </a:extLst>
          </p:cNvPr>
          <p:cNvPicPr>
            <a:picLocks noChangeAspect="1"/>
          </p:cNvPicPr>
          <p:nvPr/>
        </p:nvPicPr>
        <p:blipFill>
          <a:blip r:embed="rId13"/>
          <a:stretch>
            <a:fillRect/>
          </a:stretch>
        </p:blipFill>
        <p:spPr>
          <a:xfrm>
            <a:off x="2233633" y="4485709"/>
            <a:ext cx="703298" cy="1160978"/>
          </a:xfrm>
          <a:prstGeom prst="rect">
            <a:avLst/>
          </a:prstGeom>
        </p:spPr>
      </p:pic>
      <p:pic>
        <p:nvPicPr>
          <p:cNvPr id="48" name="图片 47">
            <a:extLst>
              <a:ext uri="{FF2B5EF4-FFF2-40B4-BE49-F238E27FC236}">
                <a16:creationId xmlns:a16="http://schemas.microsoft.com/office/drawing/2014/main" id="{A62177EB-4660-BE49-A428-4108B9ECDBDE}"/>
              </a:ext>
            </a:extLst>
          </p:cNvPr>
          <p:cNvPicPr>
            <a:picLocks noChangeAspect="1"/>
          </p:cNvPicPr>
          <p:nvPr/>
        </p:nvPicPr>
        <p:blipFill>
          <a:blip r:embed="rId14"/>
          <a:stretch>
            <a:fillRect/>
          </a:stretch>
        </p:blipFill>
        <p:spPr>
          <a:xfrm>
            <a:off x="10164643" y="3684026"/>
            <a:ext cx="1006065" cy="807457"/>
          </a:xfrm>
          <a:prstGeom prst="rect">
            <a:avLst/>
          </a:prstGeom>
        </p:spPr>
      </p:pic>
      <p:grpSp>
        <p:nvGrpSpPr>
          <p:cNvPr id="49" name="组合 48">
            <a:extLst>
              <a:ext uri="{FF2B5EF4-FFF2-40B4-BE49-F238E27FC236}">
                <a16:creationId xmlns:a16="http://schemas.microsoft.com/office/drawing/2014/main" id="{99543846-CB96-B746-BC3B-6CF33CF249D1}"/>
              </a:ext>
            </a:extLst>
          </p:cNvPr>
          <p:cNvGrpSpPr/>
          <p:nvPr/>
        </p:nvGrpSpPr>
        <p:grpSpPr>
          <a:xfrm>
            <a:off x="520670" y="5903886"/>
            <a:ext cx="10695354" cy="1099705"/>
            <a:chOff x="914399" y="1265342"/>
            <a:chExt cx="10695354" cy="1099705"/>
          </a:xfrm>
        </p:grpSpPr>
        <p:sp>
          <p:nvSpPr>
            <p:cNvPr id="50" name="矩形 49">
              <a:extLst>
                <a:ext uri="{FF2B5EF4-FFF2-40B4-BE49-F238E27FC236}">
                  <a16:creationId xmlns:a16="http://schemas.microsoft.com/office/drawing/2014/main" id="{A9FDC46C-8C77-4F4E-B3E8-5C4DEF8C1C90}"/>
                </a:ext>
              </a:extLst>
            </p:cNvPr>
            <p:cNvSpPr/>
            <p:nvPr/>
          </p:nvSpPr>
          <p:spPr>
            <a:xfrm>
              <a:off x="1033254" y="1265342"/>
              <a:ext cx="10576499" cy="1099705"/>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1" name="组合 50">
              <a:extLst>
                <a:ext uri="{FF2B5EF4-FFF2-40B4-BE49-F238E27FC236}">
                  <a16:creationId xmlns:a16="http://schemas.microsoft.com/office/drawing/2014/main" id="{57ABDF94-A5F6-DF40-B385-56017702A7B4}"/>
                </a:ext>
              </a:extLst>
            </p:cNvPr>
            <p:cNvGrpSpPr/>
            <p:nvPr/>
          </p:nvGrpSpPr>
          <p:grpSpPr>
            <a:xfrm>
              <a:off x="914399" y="1399597"/>
              <a:ext cx="10549580" cy="700576"/>
              <a:chOff x="1758933" y="1780374"/>
              <a:chExt cx="10552327" cy="700755"/>
            </a:xfrm>
          </p:grpSpPr>
          <p:sp>
            <p:nvSpPr>
              <p:cNvPr id="52" name="文本框 51">
                <a:extLst>
                  <a:ext uri="{FF2B5EF4-FFF2-40B4-BE49-F238E27FC236}">
                    <a16:creationId xmlns:a16="http://schemas.microsoft.com/office/drawing/2014/main" id="{01CF8CD2-C391-7243-84B2-055D5797B337}"/>
                  </a:ext>
                </a:extLst>
              </p:cNvPr>
              <p:cNvSpPr txBox="1"/>
              <p:nvPr/>
            </p:nvSpPr>
            <p:spPr>
              <a:xfrm>
                <a:off x="2314934" y="1780374"/>
                <a:ext cx="9996326" cy="700755"/>
              </a:xfrm>
              <a:prstGeom prst="rect">
                <a:avLst/>
              </a:prstGeom>
              <a:noFill/>
            </p:spPr>
            <p:txBody>
              <a:bodyPr wrap="square">
                <a:spAutoFit/>
              </a:bodyPr>
              <a:lstStyle/>
              <a:p>
                <a:pPr indent="304800" algn="just">
                  <a:lnSpc>
                    <a:spcPct val="150000"/>
                  </a:lnSpc>
                  <a:spcAft>
                    <a:spcPts val="0"/>
                  </a:spcAft>
                </a:pPr>
                <a:r>
                  <a:rPr lang="zh-CN" altLang="zh-CN" sz="1400" kern="100" dirty="0">
                    <a:solidFill>
                      <a:schemeClr val="tx2">
                        <a:lumMod val="25000"/>
                      </a:schemeClr>
                    </a:solidFill>
                    <a:latin typeface="+mn-ea"/>
                    <a:cs typeface="Courier New" panose="02070309020205020404" pitchFamily="49" charset="0"/>
                  </a:rPr>
                  <a:t>建立一整套的食堂食品安全数字化管理体系，将食堂相关的管理制度、流程、标准等内容进行数字化管理，管理人员负责食品安全管理体系文件的维护更新，并对内部员工或外部监管提供查询服务。</a:t>
                </a:r>
              </a:p>
            </p:txBody>
          </p:sp>
          <p:grpSp>
            <p:nvGrpSpPr>
              <p:cNvPr id="53" name="组合 52">
                <a:extLst>
                  <a:ext uri="{FF2B5EF4-FFF2-40B4-BE49-F238E27FC236}">
                    <a16:creationId xmlns:a16="http://schemas.microsoft.com/office/drawing/2014/main" id="{92BF1F07-5020-2945-AB7F-83F1ACFA8136}"/>
                  </a:ext>
                </a:extLst>
              </p:cNvPr>
              <p:cNvGrpSpPr/>
              <p:nvPr/>
            </p:nvGrpSpPr>
            <p:grpSpPr>
              <a:xfrm>
                <a:off x="1758933" y="1850552"/>
                <a:ext cx="386605" cy="320040"/>
                <a:chOff x="1831887" y="2057400"/>
                <a:chExt cx="386605" cy="320040"/>
              </a:xfrm>
            </p:grpSpPr>
            <p:sp>
              <p:nvSpPr>
                <p:cNvPr id="54" name="箭头: V 形 6">
                  <a:extLst>
                    <a:ext uri="{FF2B5EF4-FFF2-40B4-BE49-F238E27FC236}">
                      <a16:creationId xmlns:a16="http://schemas.microsoft.com/office/drawing/2014/main" id="{FB53E3F3-5FB3-3448-8678-68C64C8D8734}"/>
                    </a:ext>
                  </a:extLst>
                </p:cNvPr>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sp>
              <p:nvSpPr>
                <p:cNvPr id="55" name="箭头: V 形 44">
                  <a:extLst>
                    <a:ext uri="{FF2B5EF4-FFF2-40B4-BE49-F238E27FC236}">
                      <a16:creationId xmlns:a16="http://schemas.microsoft.com/office/drawing/2014/main" id="{3BEC4309-40C2-0D45-A9E7-CFA81DE9337A}"/>
                    </a:ext>
                  </a:extLst>
                </p:cNvPr>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grpSp>
        </p:grpSp>
      </p:grpSp>
    </p:spTree>
    <p:custDataLst>
      <p:tags r:id="rId1"/>
    </p:custDataLst>
    <p:extLst>
      <p:ext uri="{BB962C8B-B14F-4D97-AF65-F5344CB8AC3E}">
        <p14:creationId xmlns:p14="http://schemas.microsoft.com/office/powerpoint/2010/main" val="24706797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itchFamily="2" charset="2"/>
              </a:rPr>
              <a:t>：（</a:t>
            </a:r>
            <a:r>
              <a:rPr lang="en-US" altLang="zh-CN" sz="2400" b="1" spc="200" dirty="0">
                <a:solidFill>
                  <a:srgbClr val="175AA1"/>
                </a:solidFill>
                <a:sym typeface="Wingdings" pitchFamily="2" charset="2"/>
              </a:rPr>
              <a:t>8</a:t>
            </a:r>
            <a:r>
              <a:rPr lang="zh-CN" altLang="en-US" sz="2400" b="1" spc="200" dirty="0">
                <a:solidFill>
                  <a:srgbClr val="175AA1"/>
                </a:solidFill>
                <a:sym typeface="Wingdings" pitchFamily="2" charset="2"/>
              </a:rPr>
              <a:t>）数据驾驶舱</a:t>
            </a:r>
            <a:endParaRPr lang="zh-CN" altLang="en-US" sz="2400" b="1" spc="200" dirty="0">
              <a:solidFill>
                <a:srgbClr val="175AA1"/>
              </a:solidFill>
            </a:endParaRPr>
          </a:p>
        </p:txBody>
      </p:sp>
      <p:sp>
        <p:nvSpPr>
          <p:cNvPr id="6" name="矩形 5">
            <a:extLst>
              <a:ext uri="{FF2B5EF4-FFF2-40B4-BE49-F238E27FC236}">
                <a16:creationId xmlns:a16="http://schemas.microsoft.com/office/drawing/2014/main" id="{AB0F1B13-EDD1-0443-AD2F-6370CF5868F9}"/>
              </a:ext>
            </a:extLst>
          </p:cNvPr>
          <p:cNvSpPr/>
          <p:nvPr/>
        </p:nvSpPr>
        <p:spPr>
          <a:xfrm>
            <a:off x="4821682" y="1686364"/>
            <a:ext cx="6607404" cy="1670073"/>
          </a:xfrm>
          <a:prstGeom prst="rect">
            <a:avLst/>
          </a:prstGeom>
        </p:spPr>
        <p:txBody>
          <a:bodyPr wrap="square">
            <a:spAutoFit/>
          </a:bodyPr>
          <a:lstStyle/>
          <a:p>
            <a:pPr algn="just">
              <a:lnSpc>
                <a:spcPct val="150000"/>
              </a:lnSpc>
              <a:defRPr/>
            </a:pPr>
            <a:r>
              <a:rPr lang="zh-CN" altLang="en-US" sz="1400" dirty="0">
                <a:solidFill>
                  <a:srgbClr val="EAEAEA">
                    <a:lumMod val="25000"/>
                  </a:srgbClr>
                </a:solidFill>
              </a:rPr>
              <a:t>食堂数据驾驶舱是通过数据可视化分析技术，将各环节数据汇集和展示，帮助食堂更好地管理和运营，提升服务质量，提高工作效率。数据驾驶舱基于平台沉淀的数据，将数据转化为图表、仪表盘等，直观的反映食堂的餐饮安全情况，包括食品原料来源、加工过程、储存环境、清洗消毒等方面的安全指标和监控数据，有助于管理者及时发现并解决安全隐患，保障食品安全和消费者权益。 </a:t>
            </a:r>
            <a:endParaRPr kumimoji="0" lang="zh-CN" altLang="en-US" sz="14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8" name="椭圆 7">
            <a:extLst>
              <a:ext uri="{FF2B5EF4-FFF2-40B4-BE49-F238E27FC236}">
                <a16:creationId xmlns:a16="http://schemas.microsoft.com/office/drawing/2014/main" id="{01547698-E148-7442-B829-5E2D9C98B8E7}"/>
              </a:ext>
            </a:extLst>
          </p:cNvPr>
          <p:cNvSpPr/>
          <p:nvPr/>
        </p:nvSpPr>
        <p:spPr>
          <a:xfrm>
            <a:off x="6869313" y="3915905"/>
            <a:ext cx="909155" cy="90915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9" name="文本框 8">
            <a:extLst>
              <a:ext uri="{FF2B5EF4-FFF2-40B4-BE49-F238E27FC236}">
                <a16:creationId xmlns:a16="http://schemas.microsoft.com/office/drawing/2014/main" id="{629DF454-FACB-7E41-950F-36A12EE8002E}"/>
              </a:ext>
            </a:extLst>
          </p:cNvPr>
          <p:cNvSpPr txBox="1"/>
          <p:nvPr/>
        </p:nvSpPr>
        <p:spPr>
          <a:xfrm>
            <a:off x="6739275" y="4986207"/>
            <a:ext cx="11692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dirty="0">
                <a:solidFill>
                  <a:srgbClr val="EAEAEA">
                    <a:lumMod val="25000"/>
                  </a:srgbClr>
                </a:solidFill>
                <a:latin typeface="微软雅黑"/>
                <a:ea typeface="微软雅黑"/>
              </a:rPr>
              <a:t>实时</a:t>
            </a:r>
            <a:endParaRPr kumimoji="1" lang="en-US" altLang="zh-CN" sz="1600" dirty="0">
              <a:solidFill>
                <a:srgbClr val="EAEAEA">
                  <a:lumMod val="25000"/>
                </a:srgbClr>
              </a:solidFill>
              <a:latin typeface="微软雅黑"/>
              <a:ea typeface="微软雅黑"/>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dirty="0">
                <a:solidFill>
                  <a:srgbClr val="EAEAEA">
                    <a:lumMod val="25000"/>
                  </a:srgbClr>
                </a:solidFill>
                <a:latin typeface="微软雅黑"/>
                <a:ea typeface="微软雅黑"/>
              </a:rPr>
              <a:t>监控</a:t>
            </a: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0" name="椭圆 9">
            <a:extLst>
              <a:ext uri="{FF2B5EF4-FFF2-40B4-BE49-F238E27FC236}">
                <a16:creationId xmlns:a16="http://schemas.microsoft.com/office/drawing/2014/main" id="{44184104-0F1D-EA4D-B05D-04AC6833E103}"/>
              </a:ext>
            </a:extLst>
          </p:cNvPr>
          <p:cNvSpPr/>
          <p:nvPr/>
        </p:nvSpPr>
        <p:spPr>
          <a:xfrm>
            <a:off x="7989021" y="3915905"/>
            <a:ext cx="909155" cy="90915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6839DBF3-EDFE-9344-88FA-566FFA345B49}"/>
              </a:ext>
            </a:extLst>
          </p:cNvPr>
          <p:cNvSpPr txBox="1"/>
          <p:nvPr/>
        </p:nvSpPr>
        <p:spPr>
          <a:xfrm>
            <a:off x="7858983" y="4986207"/>
            <a:ext cx="11692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rPr>
              <a:t>动态</a:t>
            </a:r>
            <a:endParaRPr kumimoji="1" lang="en-US" altLang="zh-CN"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rPr>
              <a:t>评估</a:t>
            </a:r>
          </a:p>
        </p:txBody>
      </p:sp>
      <p:sp>
        <p:nvSpPr>
          <p:cNvPr id="13" name="椭圆 12">
            <a:extLst>
              <a:ext uri="{FF2B5EF4-FFF2-40B4-BE49-F238E27FC236}">
                <a16:creationId xmlns:a16="http://schemas.microsoft.com/office/drawing/2014/main" id="{F534F6A0-6371-AB43-93B7-6516ED5DA52A}"/>
              </a:ext>
            </a:extLst>
          </p:cNvPr>
          <p:cNvSpPr/>
          <p:nvPr/>
        </p:nvSpPr>
        <p:spPr>
          <a:xfrm>
            <a:off x="9080403" y="3915905"/>
            <a:ext cx="909155" cy="90915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4" name="文本框 13">
            <a:extLst>
              <a:ext uri="{FF2B5EF4-FFF2-40B4-BE49-F238E27FC236}">
                <a16:creationId xmlns:a16="http://schemas.microsoft.com/office/drawing/2014/main" id="{E5F553ED-16F8-394F-8EC0-1C4229A54C23}"/>
              </a:ext>
            </a:extLst>
          </p:cNvPr>
          <p:cNvSpPr txBox="1"/>
          <p:nvPr/>
        </p:nvSpPr>
        <p:spPr>
          <a:xfrm>
            <a:off x="8950365" y="4986207"/>
            <a:ext cx="11692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rPr>
              <a:t>隐患</a:t>
            </a:r>
            <a:endParaRPr kumimoji="1" lang="en-US" altLang="zh-CN"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dirty="0">
                <a:solidFill>
                  <a:srgbClr val="EAEAEA">
                    <a:lumMod val="25000"/>
                  </a:srgbClr>
                </a:solidFill>
                <a:latin typeface="微软雅黑"/>
                <a:ea typeface="微软雅黑"/>
              </a:rPr>
              <a:t>分析</a:t>
            </a: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5" name="椭圆 14">
            <a:extLst>
              <a:ext uri="{FF2B5EF4-FFF2-40B4-BE49-F238E27FC236}">
                <a16:creationId xmlns:a16="http://schemas.microsoft.com/office/drawing/2014/main" id="{99000886-E29A-0B46-ADB9-CAD954257CD6}"/>
              </a:ext>
            </a:extLst>
          </p:cNvPr>
          <p:cNvSpPr/>
          <p:nvPr/>
        </p:nvSpPr>
        <p:spPr>
          <a:xfrm>
            <a:off x="10200111" y="3915905"/>
            <a:ext cx="909155" cy="90915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6" name="文本框 15">
            <a:extLst>
              <a:ext uri="{FF2B5EF4-FFF2-40B4-BE49-F238E27FC236}">
                <a16:creationId xmlns:a16="http://schemas.microsoft.com/office/drawing/2014/main" id="{71C0B7E7-143B-7F47-8433-D00553D02F6A}"/>
              </a:ext>
            </a:extLst>
          </p:cNvPr>
          <p:cNvSpPr txBox="1"/>
          <p:nvPr/>
        </p:nvSpPr>
        <p:spPr>
          <a:xfrm>
            <a:off x="10070073" y="4986207"/>
            <a:ext cx="11692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a:noFill/>
                </a:ln>
                <a:solidFill>
                  <a:srgbClr val="EAEAEA">
                    <a:lumMod val="25000"/>
                  </a:srgbClr>
                </a:solidFill>
                <a:effectLst/>
                <a:uLnTx/>
                <a:uFillTx/>
                <a:latin typeface="微软雅黑"/>
                <a:ea typeface="微软雅黑"/>
                <a:cs typeface="+mn-cs"/>
              </a:rPr>
              <a:t>...</a:t>
            </a:r>
            <a:endParaRPr kumimoji="1" lang="zh-CN" altLang="en-US" sz="1600" b="0" i="0" u="none" strike="noStrike" kern="1200" cap="none" spc="0" normalizeH="0" baseline="0" noProof="0" dirty="0">
              <a:ln>
                <a:noFill/>
              </a:ln>
              <a:solidFill>
                <a:srgbClr val="EAEAEA">
                  <a:lumMod val="25000"/>
                </a:srgbClr>
              </a:solidFill>
              <a:effectLst/>
              <a:uLnTx/>
              <a:uFillTx/>
              <a:latin typeface="微软雅黑"/>
              <a:ea typeface="微软雅黑"/>
              <a:cs typeface="+mn-cs"/>
            </a:endParaRPr>
          </a:p>
        </p:txBody>
      </p:sp>
      <p:sp>
        <p:nvSpPr>
          <p:cNvPr id="17" name="Shape 23425">
            <a:extLst>
              <a:ext uri="{FF2B5EF4-FFF2-40B4-BE49-F238E27FC236}">
                <a16:creationId xmlns:a16="http://schemas.microsoft.com/office/drawing/2014/main" id="{2CDB7882-E62C-FC4D-BBA9-4A2958F07C97}"/>
              </a:ext>
            </a:extLst>
          </p:cNvPr>
          <p:cNvSpPr/>
          <p:nvPr/>
        </p:nvSpPr>
        <p:spPr>
          <a:xfrm>
            <a:off x="7107598" y="4152836"/>
            <a:ext cx="364894" cy="367557"/>
          </a:xfrm>
          <a:custGeom>
            <a:avLst/>
            <a:gdLst/>
            <a:ahLst/>
            <a:cxnLst>
              <a:cxn ang="0">
                <a:pos x="wd2" y="hd2"/>
              </a:cxn>
              <a:cxn ang="5400000">
                <a:pos x="wd2" y="hd2"/>
              </a:cxn>
              <a:cxn ang="10800000">
                <a:pos x="wd2" y="hd2"/>
              </a:cxn>
              <a:cxn ang="16200000">
                <a:pos x="wd2" y="hd2"/>
              </a:cxn>
            </a:cxnLst>
            <a:rect l="0" t="0" r="r" b="b"/>
            <a:pathLst>
              <a:path w="21600" h="21600" extrusionOk="0">
                <a:moveTo>
                  <a:pt x="19708" y="3835"/>
                </a:moveTo>
                <a:lnTo>
                  <a:pt x="10879" y="17609"/>
                </a:lnTo>
                <a:lnTo>
                  <a:pt x="11273" y="17609"/>
                </a:lnTo>
                <a:lnTo>
                  <a:pt x="17107" y="19957"/>
                </a:lnTo>
                <a:lnTo>
                  <a:pt x="19708" y="3835"/>
                </a:lnTo>
                <a:close/>
                <a:moveTo>
                  <a:pt x="17737" y="3678"/>
                </a:moveTo>
                <a:lnTo>
                  <a:pt x="2050" y="14087"/>
                </a:lnTo>
                <a:lnTo>
                  <a:pt x="6228" y="15730"/>
                </a:lnTo>
                <a:lnTo>
                  <a:pt x="6307" y="15730"/>
                </a:lnTo>
                <a:lnTo>
                  <a:pt x="17737" y="3678"/>
                </a:lnTo>
                <a:close/>
                <a:moveTo>
                  <a:pt x="19708" y="2583"/>
                </a:moveTo>
                <a:lnTo>
                  <a:pt x="6858" y="16278"/>
                </a:lnTo>
                <a:lnTo>
                  <a:pt x="8672" y="19565"/>
                </a:lnTo>
                <a:lnTo>
                  <a:pt x="19708" y="2583"/>
                </a:lnTo>
                <a:close/>
                <a:moveTo>
                  <a:pt x="20891" y="0"/>
                </a:moveTo>
                <a:lnTo>
                  <a:pt x="21048" y="157"/>
                </a:lnTo>
                <a:lnTo>
                  <a:pt x="21364" y="157"/>
                </a:lnTo>
                <a:lnTo>
                  <a:pt x="21442" y="391"/>
                </a:lnTo>
                <a:lnTo>
                  <a:pt x="21600" y="548"/>
                </a:lnTo>
                <a:lnTo>
                  <a:pt x="21600" y="861"/>
                </a:lnTo>
                <a:lnTo>
                  <a:pt x="18210" y="21052"/>
                </a:lnTo>
                <a:lnTo>
                  <a:pt x="18053" y="21287"/>
                </a:lnTo>
                <a:lnTo>
                  <a:pt x="17895" y="21443"/>
                </a:lnTo>
                <a:lnTo>
                  <a:pt x="17501" y="21600"/>
                </a:lnTo>
                <a:lnTo>
                  <a:pt x="17343" y="21443"/>
                </a:lnTo>
                <a:lnTo>
                  <a:pt x="10721" y="18861"/>
                </a:lnTo>
                <a:lnTo>
                  <a:pt x="9381" y="21209"/>
                </a:lnTo>
                <a:lnTo>
                  <a:pt x="9066" y="21443"/>
                </a:lnTo>
                <a:lnTo>
                  <a:pt x="8672" y="21600"/>
                </a:lnTo>
                <a:lnTo>
                  <a:pt x="8435" y="21443"/>
                </a:lnTo>
                <a:lnTo>
                  <a:pt x="8120" y="21209"/>
                </a:lnTo>
                <a:lnTo>
                  <a:pt x="5676" y="16904"/>
                </a:lnTo>
                <a:lnTo>
                  <a:pt x="394" y="14791"/>
                </a:lnTo>
                <a:lnTo>
                  <a:pt x="158" y="14635"/>
                </a:lnTo>
                <a:lnTo>
                  <a:pt x="0" y="14478"/>
                </a:lnTo>
                <a:lnTo>
                  <a:pt x="0" y="13774"/>
                </a:lnTo>
                <a:lnTo>
                  <a:pt x="315" y="13696"/>
                </a:lnTo>
                <a:lnTo>
                  <a:pt x="20496" y="157"/>
                </a:lnTo>
                <a:lnTo>
                  <a:pt x="20812" y="157"/>
                </a:lnTo>
                <a:lnTo>
                  <a:pt x="20891" y="0"/>
                </a:lnTo>
                <a:close/>
              </a:path>
            </a:pathLst>
          </a:custGeom>
          <a:solidFill>
            <a:schemeClr val="accent1">
              <a:lumMod val="75000"/>
            </a:schemeClr>
          </a:solidFill>
          <a:ln w="12700">
            <a:miter lim="400000"/>
          </a:ln>
        </p:spPr>
        <p:txBody>
          <a:bodyPr lIns="17145" tIns="17145" rIns="17145" bIns="17145"/>
          <a:lstStyle/>
          <a:p>
            <a:pPr marL="0" marR="0" lvl="0" indent="0" algn="l" defTabSz="342892" rtl="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18" name="Shape 23317">
            <a:extLst>
              <a:ext uri="{FF2B5EF4-FFF2-40B4-BE49-F238E27FC236}">
                <a16:creationId xmlns:a16="http://schemas.microsoft.com/office/drawing/2014/main" id="{49B1155E-6B58-CD4F-89EE-F042979772A0}"/>
              </a:ext>
            </a:extLst>
          </p:cNvPr>
          <p:cNvSpPr/>
          <p:nvPr/>
        </p:nvSpPr>
        <p:spPr>
          <a:xfrm>
            <a:off x="8307703" y="4186703"/>
            <a:ext cx="352347" cy="367786"/>
          </a:xfrm>
          <a:custGeom>
            <a:avLst/>
            <a:gdLst/>
            <a:ahLst/>
            <a:cxnLst>
              <a:cxn ang="0">
                <a:pos x="wd2" y="hd2"/>
              </a:cxn>
              <a:cxn ang="5400000">
                <a:pos x="wd2" y="hd2"/>
              </a:cxn>
              <a:cxn ang="10800000">
                <a:pos x="wd2" y="hd2"/>
              </a:cxn>
              <a:cxn ang="16200000">
                <a:pos x="wd2" y="hd2"/>
              </a:cxn>
            </a:cxnLst>
            <a:rect l="0" t="0" r="r" b="b"/>
            <a:pathLst>
              <a:path w="21516" h="21600" extrusionOk="0">
                <a:moveTo>
                  <a:pt x="16305" y="0"/>
                </a:moveTo>
                <a:cubicBezTo>
                  <a:pt x="16079" y="0"/>
                  <a:pt x="15852" y="82"/>
                  <a:pt x="15685" y="243"/>
                </a:cubicBezTo>
                <a:lnTo>
                  <a:pt x="6935" y="8658"/>
                </a:lnTo>
                <a:cubicBezTo>
                  <a:pt x="6774" y="8812"/>
                  <a:pt x="6675" y="9030"/>
                  <a:pt x="6660" y="9254"/>
                </a:cubicBezTo>
                <a:lnTo>
                  <a:pt x="6614" y="13561"/>
                </a:lnTo>
                <a:cubicBezTo>
                  <a:pt x="6614" y="13786"/>
                  <a:pt x="6691" y="14025"/>
                  <a:pt x="6866" y="14179"/>
                </a:cubicBezTo>
                <a:cubicBezTo>
                  <a:pt x="7026" y="14333"/>
                  <a:pt x="7268" y="14444"/>
                  <a:pt x="7486" y="14444"/>
                </a:cubicBezTo>
                <a:lnTo>
                  <a:pt x="7509" y="14444"/>
                </a:lnTo>
                <a:lnTo>
                  <a:pt x="11827" y="14378"/>
                </a:lnTo>
                <a:cubicBezTo>
                  <a:pt x="12061" y="14378"/>
                  <a:pt x="12287" y="14246"/>
                  <a:pt x="12447" y="14091"/>
                </a:cubicBezTo>
                <a:lnTo>
                  <a:pt x="21265" y="5588"/>
                </a:lnTo>
                <a:cubicBezTo>
                  <a:pt x="21600" y="5265"/>
                  <a:pt x="21600" y="4732"/>
                  <a:pt x="21265" y="4395"/>
                </a:cubicBezTo>
                <a:lnTo>
                  <a:pt x="16948" y="243"/>
                </a:lnTo>
                <a:cubicBezTo>
                  <a:pt x="16766" y="82"/>
                  <a:pt x="16530" y="0"/>
                  <a:pt x="16305" y="0"/>
                </a:cubicBezTo>
                <a:close/>
                <a:moveTo>
                  <a:pt x="873" y="707"/>
                </a:moveTo>
                <a:cubicBezTo>
                  <a:pt x="391" y="707"/>
                  <a:pt x="0" y="1084"/>
                  <a:pt x="0" y="1546"/>
                </a:cubicBezTo>
                <a:lnTo>
                  <a:pt x="0" y="20739"/>
                </a:lnTo>
                <a:cubicBezTo>
                  <a:pt x="0" y="21201"/>
                  <a:pt x="391" y="21600"/>
                  <a:pt x="873" y="21600"/>
                </a:cubicBezTo>
                <a:lnTo>
                  <a:pt x="17200" y="21600"/>
                </a:lnTo>
                <a:cubicBezTo>
                  <a:pt x="17681" y="21600"/>
                  <a:pt x="18073" y="21201"/>
                  <a:pt x="18073" y="20739"/>
                </a:cubicBezTo>
                <a:lnTo>
                  <a:pt x="18073" y="12898"/>
                </a:lnTo>
                <a:cubicBezTo>
                  <a:pt x="18073" y="12436"/>
                  <a:pt x="17681" y="12059"/>
                  <a:pt x="17200" y="12059"/>
                </a:cubicBezTo>
                <a:cubicBezTo>
                  <a:pt x="16719" y="12059"/>
                  <a:pt x="16328" y="12436"/>
                  <a:pt x="16328" y="12898"/>
                </a:cubicBezTo>
                <a:lnTo>
                  <a:pt x="16328" y="19899"/>
                </a:lnTo>
                <a:lnTo>
                  <a:pt x="1745" y="19899"/>
                </a:lnTo>
                <a:lnTo>
                  <a:pt x="1745" y="2385"/>
                </a:lnTo>
                <a:cubicBezTo>
                  <a:pt x="1745" y="2385"/>
                  <a:pt x="9622" y="2385"/>
                  <a:pt x="9622" y="2385"/>
                </a:cubicBezTo>
                <a:cubicBezTo>
                  <a:pt x="10104" y="2385"/>
                  <a:pt x="10495" y="2010"/>
                  <a:pt x="10495" y="1546"/>
                </a:cubicBezTo>
                <a:cubicBezTo>
                  <a:pt x="10495" y="1084"/>
                  <a:pt x="10104" y="707"/>
                  <a:pt x="9622" y="707"/>
                </a:cubicBezTo>
                <a:lnTo>
                  <a:pt x="873" y="707"/>
                </a:lnTo>
                <a:close/>
                <a:moveTo>
                  <a:pt x="16305" y="2032"/>
                </a:moveTo>
                <a:lnTo>
                  <a:pt x="19382" y="4991"/>
                </a:lnTo>
                <a:cubicBezTo>
                  <a:pt x="19382" y="4991"/>
                  <a:pt x="17200" y="7134"/>
                  <a:pt x="17200" y="7134"/>
                </a:cubicBezTo>
                <a:lnTo>
                  <a:pt x="14123" y="4130"/>
                </a:lnTo>
                <a:lnTo>
                  <a:pt x="16305" y="2032"/>
                </a:lnTo>
                <a:close/>
                <a:moveTo>
                  <a:pt x="12883" y="5323"/>
                </a:moveTo>
                <a:lnTo>
                  <a:pt x="15960" y="8326"/>
                </a:lnTo>
                <a:cubicBezTo>
                  <a:pt x="15960" y="8326"/>
                  <a:pt x="11436" y="12655"/>
                  <a:pt x="11436" y="12655"/>
                </a:cubicBezTo>
                <a:lnTo>
                  <a:pt x="8382" y="12699"/>
                </a:lnTo>
                <a:lnTo>
                  <a:pt x="8428" y="9629"/>
                </a:lnTo>
                <a:lnTo>
                  <a:pt x="12883" y="5323"/>
                </a:lnTo>
                <a:close/>
              </a:path>
            </a:pathLst>
          </a:custGeom>
          <a:solidFill>
            <a:schemeClr val="accent1">
              <a:lumMod val="75000"/>
            </a:schemeClr>
          </a:solidFill>
          <a:ln w="12700">
            <a:miter lim="400000"/>
          </a:ln>
        </p:spPr>
        <p:txBody>
          <a:bodyPr lIns="14288" tIns="14288" rIns="14288" bIns="14288" anchor="ctr"/>
          <a:lstStyle/>
          <a:p>
            <a:pPr marL="0" marR="0" lvl="0" indent="0" algn="l" defTabSz="171446"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9" name="Shape 23321">
            <a:extLst>
              <a:ext uri="{FF2B5EF4-FFF2-40B4-BE49-F238E27FC236}">
                <a16:creationId xmlns:a16="http://schemas.microsoft.com/office/drawing/2014/main" id="{82E6A35B-DB49-6849-A4DA-98071DBB882B}"/>
              </a:ext>
            </a:extLst>
          </p:cNvPr>
          <p:cNvSpPr/>
          <p:nvPr/>
        </p:nvSpPr>
        <p:spPr>
          <a:xfrm>
            <a:off x="9318459" y="4186703"/>
            <a:ext cx="462303" cy="367557"/>
          </a:xfrm>
          <a:custGeom>
            <a:avLst/>
            <a:gdLst/>
            <a:ahLst/>
            <a:cxnLst>
              <a:cxn ang="0">
                <a:pos x="wd2" y="hd2"/>
              </a:cxn>
              <a:cxn ang="5400000">
                <a:pos x="wd2" y="hd2"/>
              </a:cxn>
              <a:cxn ang="10800000">
                <a:pos x="wd2" y="hd2"/>
              </a:cxn>
              <a:cxn ang="16200000">
                <a:pos x="wd2" y="hd2"/>
              </a:cxn>
            </a:cxnLst>
            <a:rect l="0" t="0" r="r" b="b"/>
            <a:pathLst>
              <a:path w="21551" h="21591" extrusionOk="0">
                <a:moveTo>
                  <a:pt x="14465" y="10225"/>
                </a:moveTo>
                <a:lnTo>
                  <a:pt x="12933" y="6129"/>
                </a:lnTo>
                <a:lnTo>
                  <a:pt x="18138" y="3079"/>
                </a:lnTo>
                <a:lnTo>
                  <a:pt x="20187" y="6763"/>
                </a:lnTo>
                <a:cubicBezTo>
                  <a:pt x="20187" y="6763"/>
                  <a:pt x="14465" y="10225"/>
                  <a:pt x="14465" y="10225"/>
                </a:cubicBezTo>
                <a:close/>
                <a:moveTo>
                  <a:pt x="18003" y="16062"/>
                </a:moveTo>
                <a:lnTo>
                  <a:pt x="12753" y="19735"/>
                </a:lnTo>
                <a:lnTo>
                  <a:pt x="12753" y="8869"/>
                </a:lnTo>
                <a:lnTo>
                  <a:pt x="13713" y="11439"/>
                </a:lnTo>
                <a:cubicBezTo>
                  <a:pt x="13774" y="11605"/>
                  <a:pt x="13886" y="11733"/>
                  <a:pt x="14022" y="11792"/>
                </a:cubicBezTo>
                <a:cubicBezTo>
                  <a:pt x="14082" y="11820"/>
                  <a:pt x="14144" y="11832"/>
                  <a:pt x="14204" y="11832"/>
                </a:cubicBezTo>
                <a:cubicBezTo>
                  <a:pt x="14286" y="11832"/>
                  <a:pt x="14366" y="11810"/>
                  <a:pt x="14440" y="11763"/>
                </a:cubicBezTo>
                <a:lnTo>
                  <a:pt x="18003" y="9612"/>
                </a:lnTo>
                <a:cubicBezTo>
                  <a:pt x="18003" y="9612"/>
                  <a:pt x="18003" y="16062"/>
                  <a:pt x="18003" y="16062"/>
                </a:cubicBezTo>
                <a:close/>
                <a:moveTo>
                  <a:pt x="3913" y="16990"/>
                </a:moveTo>
                <a:lnTo>
                  <a:pt x="3913" y="10334"/>
                </a:lnTo>
                <a:lnTo>
                  <a:pt x="9124" y="12028"/>
                </a:lnTo>
                <a:cubicBezTo>
                  <a:pt x="9168" y="12044"/>
                  <a:pt x="9216" y="12050"/>
                  <a:pt x="9262" y="12050"/>
                </a:cubicBezTo>
                <a:cubicBezTo>
                  <a:pt x="9440" y="12050"/>
                  <a:pt x="9611" y="11938"/>
                  <a:pt x="9714" y="11744"/>
                </a:cubicBezTo>
                <a:lnTo>
                  <a:pt x="11661" y="8066"/>
                </a:lnTo>
                <a:lnTo>
                  <a:pt x="11661" y="19974"/>
                </a:lnTo>
                <a:cubicBezTo>
                  <a:pt x="11661" y="19974"/>
                  <a:pt x="3913" y="16990"/>
                  <a:pt x="3913" y="16990"/>
                </a:cubicBezTo>
                <a:close/>
                <a:moveTo>
                  <a:pt x="3565" y="4486"/>
                </a:moveTo>
                <a:lnTo>
                  <a:pt x="11294" y="6281"/>
                </a:lnTo>
                <a:lnTo>
                  <a:pt x="9022" y="10577"/>
                </a:lnTo>
                <a:lnTo>
                  <a:pt x="1461" y="8115"/>
                </a:lnTo>
                <a:cubicBezTo>
                  <a:pt x="1461" y="8115"/>
                  <a:pt x="3565" y="4486"/>
                  <a:pt x="3565" y="4486"/>
                </a:cubicBezTo>
                <a:close/>
                <a:moveTo>
                  <a:pt x="9975" y="1397"/>
                </a:moveTo>
                <a:lnTo>
                  <a:pt x="16393" y="2584"/>
                </a:lnTo>
                <a:lnTo>
                  <a:pt x="12134" y="5078"/>
                </a:lnTo>
                <a:lnTo>
                  <a:pt x="5390" y="3512"/>
                </a:lnTo>
                <a:cubicBezTo>
                  <a:pt x="5390" y="3512"/>
                  <a:pt x="9975" y="1397"/>
                  <a:pt x="9975" y="1397"/>
                </a:cubicBezTo>
                <a:close/>
                <a:moveTo>
                  <a:pt x="18772" y="1818"/>
                </a:moveTo>
                <a:cubicBezTo>
                  <a:pt x="18649" y="1599"/>
                  <a:pt x="18444" y="1503"/>
                  <a:pt x="18242" y="1537"/>
                </a:cubicBezTo>
                <a:cubicBezTo>
                  <a:pt x="18236" y="1537"/>
                  <a:pt x="18226" y="1531"/>
                  <a:pt x="18220" y="1531"/>
                </a:cubicBezTo>
                <a:lnTo>
                  <a:pt x="9995" y="7"/>
                </a:lnTo>
                <a:cubicBezTo>
                  <a:pt x="9905" y="-9"/>
                  <a:pt x="9812" y="4"/>
                  <a:pt x="9728" y="45"/>
                </a:cubicBezTo>
                <a:lnTo>
                  <a:pt x="3138" y="3088"/>
                </a:lnTo>
                <a:cubicBezTo>
                  <a:pt x="3137" y="3088"/>
                  <a:pt x="3134" y="3091"/>
                  <a:pt x="3132" y="3091"/>
                </a:cubicBezTo>
                <a:cubicBezTo>
                  <a:pt x="3125" y="3097"/>
                  <a:pt x="3118" y="3100"/>
                  <a:pt x="3110" y="3107"/>
                </a:cubicBezTo>
                <a:cubicBezTo>
                  <a:pt x="3075" y="3126"/>
                  <a:pt x="3042" y="3147"/>
                  <a:pt x="3011" y="3177"/>
                </a:cubicBezTo>
                <a:cubicBezTo>
                  <a:pt x="3001" y="3186"/>
                  <a:pt x="2991" y="3194"/>
                  <a:pt x="2982" y="3203"/>
                </a:cubicBezTo>
                <a:cubicBezTo>
                  <a:pt x="2949" y="3241"/>
                  <a:pt x="2917" y="3278"/>
                  <a:pt x="2892" y="3323"/>
                </a:cubicBezTo>
                <a:cubicBezTo>
                  <a:pt x="2890" y="3323"/>
                  <a:pt x="2889" y="3325"/>
                  <a:pt x="2888" y="3328"/>
                </a:cubicBezTo>
                <a:lnTo>
                  <a:pt x="104" y="8121"/>
                </a:lnTo>
                <a:cubicBezTo>
                  <a:pt x="-3" y="8305"/>
                  <a:pt x="-28" y="8545"/>
                  <a:pt x="31" y="8760"/>
                </a:cubicBezTo>
                <a:cubicBezTo>
                  <a:pt x="92" y="8976"/>
                  <a:pt x="233" y="9138"/>
                  <a:pt x="409" y="9194"/>
                </a:cubicBezTo>
                <a:lnTo>
                  <a:pt x="2823" y="9979"/>
                </a:lnTo>
                <a:lnTo>
                  <a:pt x="2823" y="17498"/>
                </a:lnTo>
                <a:cubicBezTo>
                  <a:pt x="2823" y="17800"/>
                  <a:pt x="2979" y="18068"/>
                  <a:pt x="3210" y="18155"/>
                </a:cubicBezTo>
                <a:lnTo>
                  <a:pt x="12047" y="21560"/>
                </a:lnTo>
                <a:cubicBezTo>
                  <a:pt x="12051" y="21564"/>
                  <a:pt x="12055" y="21564"/>
                  <a:pt x="12056" y="21564"/>
                </a:cubicBezTo>
                <a:cubicBezTo>
                  <a:pt x="12105" y="21579"/>
                  <a:pt x="12154" y="21589"/>
                  <a:pt x="12203" y="21589"/>
                </a:cubicBezTo>
                <a:cubicBezTo>
                  <a:pt x="12203" y="21589"/>
                  <a:pt x="12206" y="21591"/>
                  <a:pt x="12207" y="21591"/>
                </a:cubicBezTo>
                <a:cubicBezTo>
                  <a:pt x="12259" y="21591"/>
                  <a:pt x="12311" y="21579"/>
                  <a:pt x="12362" y="21560"/>
                </a:cubicBezTo>
                <a:cubicBezTo>
                  <a:pt x="12378" y="21554"/>
                  <a:pt x="12392" y="21544"/>
                  <a:pt x="12409" y="21536"/>
                </a:cubicBezTo>
                <a:cubicBezTo>
                  <a:pt x="12429" y="21526"/>
                  <a:pt x="12451" y="21519"/>
                  <a:pt x="12472" y="21503"/>
                </a:cubicBezTo>
                <a:lnTo>
                  <a:pt x="18815" y="17071"/>
                </a:lnTo>
                <a:cubicBezTo>
                  <a:pt x="18989" y="16947"/>
                  <a:pt x="19095" y="16716"/>
                  <a:pt x="19095" y="16467"/>
                </a:cubicBezTo>
                <a:lnTo>
                  <a:pt x="19095" y="8951"/>
                </a:lnTo>
                <a:lnTo>
                  <a:pt x="21240" y="7651"/>
                </a:lnTo>
                <a:cubicBezTo>
                  <a:pt x="21386" y="7564"/>
                  <a:pt x="21492" y="7402"/>
                  <a:pt x="21534" y="7206"/>
                </a:cubicBezTo>
                <a:cubicBezTo>
                  <a:pt x="21572" y="7010"/>
                  <a:pt x="21544" y="6805"/>
                  <a:pt x="21451" y="6639"/>
                </a:cubicBezTo>
                <a:cubicBezTo>
                  <a:pt x="21451" y="6639"/>
                  <a:pt x="18772" y="1818"/>
                  <a:pt x="18772" y="1818"/>
                </a:cubicBezTo>
                <a:close/>
              </a:path>
            </a:pathLst>
          </a:custGeom>
          <a:solidFill>
            <a:schemeClr val="accent1">
              <a:lumMod val="75000"/>
            </a:schemeClr>
          </a:solidFill>
          <a:ln w="12700">
            <a:miter lim="400000"/>
          </a:ln>
        </p:spPr>
        <p:txBody>
          <a:bodyPr lIns="14288" tIns="14288" rIns="14288" bIns="14288" anchor="ctr"/>
          <a:lstStyle/>
          <a:p>
            <a:pPr marL="0" marR="0" lvl="0" indent="0" algn="l" defTabSz="171446"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Shape 23276">
            <a:extLst>
              <a:ext uri="{FF2B5EF4-FFF2-40B4-BE49-F238E27FC236}">
                <a16:creationId xmlns:a16="http://schemas.microsoft.com/office/drawing/2014/main" id="{35A1C950-51F9-CC48-B6E4-9462A855F436}"/>
              </a:ext>
            </a:extLst>
          </p:cNvPr>
          <p:cNvSpPr/>
          <p:nvPr/>
        </p:nvSpPr>
        <p:spPr>
          <a:xfrm>
            <a:off x="10464146" y="4186703"/>
            <a:ext cx="420081" cy="367557"/>
          </a:xfrm>
          <a:custGeom>
            <a:avLst/>
            <a:gdLst/>
            <a:ahLst/>
            <a:cxnLst>
              <a:cxn ang="0">
                <a:pos x="wd2" y="hd2"/>
              </a:cxn>
              <a:cxn ang="5400000">
                <a:pos x="wd2" y="hd2"/>
              </a:cxn>
              <a:cxn ang="10800000">
                <a:pos x="wd2" y="hd2"/>
              </a:cxn>
              <a:cxn ang="16200000">
                <a:pos x="wd2" y="hd2"/>
              </a:cxn>
            </a:cxnLst>
            <a:rect l="0" t="0" r="r" b="b"/>
            <a:pathLst>
              <a:path w="21600" h="21600" extrusionOk="0">
                <a:moveTo>
                  <a:pt x="19437" y="14192"/>
                </a:moveTo>
                <a:lnTo>
                  <a:pt x="21600" y="15428"/>
                </a:lnTo>
                <a:lnTo>
                  <a:pt x="10800" y="21600"/>
                </a:lnTo>
                <a:lnTo>
                  <a:pt x="0" y="15428"/>
                </a:lnTo>
                <a:lnTo>
                  <a:pt x="2163" y="14192"/>
                </a:lnTo>
                <a:lnTo>
                  <a:pt x="10800" y="19128"/>
                </a:lnTo>
                <a:cubicBezTo>
                  <a:pt x="10800" y="19128"/>
                  <a:pt x="19437" y="14192"/>
                  <a:pt x="19437" y="14192"/>
                </a:cubicBezTo>
                <a:close/>
                <a:moveTo>
                  <a:pt x="19437" y="9564"/>
                </a:moveTo>
                <a:lnTo>
                  <a:pt x="21600" y="10800"/>
                </a:lnTo>
                <a:lnTo>
                  <a:pt x="10800" y="16972"/>
                </a:lnTo>
                <a:lnTo>
                  <a:pt x="0" y="10800"/>
                </a:lnTo>
                <a:lnTo>
                  <a:pt x="2163" y="9564"/>
                </a:lnTo>
                <a:lnTo>
                  <a:pt x="10800" y="14499"/>
                </a:lnTo>
                <a:cubicBezTo>
                  <a:pt x="10800" y="14499"/>
                  <a:pt x="19437" y="9564"/>
                  <a:pt x="19437" y="9564"/>
                </a:cubicBezTo>
                <a:close/>
                <a:moveTo>
                  <a:pt x="10800" y="2048"/>
                </a:moveTo>
                <a:lnTo>
                  <a:pt x="18016" y="6171"/>
                </a:lnTo>
                <a:lnTo>
                  <a:pt x="10800" y="10294"/>
                </a:lnTo>
                <a:lnTo>
                  <a:pt x="3585" y="6171"/>
                </a:lnTo>
                <a:cubicBezTo>
                  <a:pt x="3585" y="6171"/>
                  <a:pt x="10800" y="2048"/>
                  <a:pt x="10800" y="2048"/>
                </a:cubicBezTo>
                <a:close/>
                <a:moveTo>
                  <a:pt x="21600" y="6171"/>
                </a:moveTo>
                <a:lnTo>
                  <a:pt x="10800" y="0"/>
                </a:lnTo>
                <a:lnTo>
                  <a:pt x="0" y="6171"/>
                </a:lnTo>
                <a:lnTo>
                  <a:pt x="10800" y="12343"/>
                </a:lnTo>
                <a:cubicBezTo>
                  <a:pt x="10800" y="12343"/>
                  <a:pt x="21600" y="6171"/>
                  <a:pt x="21600" y="6171"/>
                </a:cubicBezTo>
                <a:close/>
              </a:path>
            </a:pathLst>
          </a:custGeom>
          <a:solidFill>
            <a:schemeClr val="accent1">
              <a:lumMod val="75000"/>
            </a:schemeClr>
          </a:solidFill>
          <a:ln w="12700">
            <a:miter lim="400000"/>
          </a:ln>
        </p:spPr>
        <p:txBody>
          <a:bodyPr lIns="14288" tIns="14288" rIns="14288" bIns="14288" anchor="ctr"/>
          <a:lstStyle/>
          <a:p>
            <a:pPr marL="0" marR="0" lvl="0" indent="0" algn="l" defTabSz="171446"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pic>
        <p:nvPicPr>
          <p:cNvPr id="21" name="图片 20">
            <a:extLst>
              <a:ext uri="{FF2B5EF4-FFF2-40B4-BE49-F238E27FC236}">
                <a16:creationId xmlns:a16="http://schemas.microsoft.com/office/drawing/2014/main" id="{75FCE198-B746-0F43-889E-0D8A6D97AE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25" y="1660545"/>
            <a:ext cx="5442497" cy="4236674"/>
          </a:xfrm>
          <a:prstGeom prst="rect">
            <a:avLst/>
          </a:prstGeom>
        </p:spPr>
      </p:pic>
    </p:spTree>
    <p:custDataLst>
      <p:tags r:id="rId1"/>
    </p:custDataLst>
    <p:extLst>
      <p:ext uri="{BB962C8B-B14F-4D97-AF65-F5344CB8AC3E}">
        <p14:creationId xmlns:p14="http://schemas.microsoft.com/office/powerpoint/2010/main" val="274094106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4548495" cy="461665"/>
          </a:xfrm>
          <a:prstGeom prst="rect">
            <a:avLst/>
          </a:prstGeom>
          <a:noFill/>
        </p:spPr>
        <p:txBody>
          <a:bodyPr wrap="square" rtlCol="0">
            <a:spAutoFit/>
          </a:bodyPr>
          <a:lstStyle/>
          <a:p>
            <a:r>
              <a:rPr lang="zh-CN" altLang="en-US" sz="2400" b="1" spc="200" dirty="0">
                <a:solidFill>
                  <a:srgbClr val="175AA1"/>
                </a:solidFill>
              </a:rPr>
              <a:t>项目进度计划</a:t>
            </a:r>
          </a:p>
        </p:txBody>
      </p:sp>
      <p:graphicFrame>
        <p:nvGraphicFramePr>
          <p:cNvPr id="2" name="表格 1">
            <a:extLst>
              <a:ext uri="{FF2B5EF4-FFF2-40B4-BE49-F238E27FC236}">
                <a16:creationId xmlns:a16="http://schemas.microsoft.com/office/drawing/2014/main" id="{3EA28072-8FCE-CFBF-E6DA-5DBA43C2B299}"/>
              </a:ext>
            </a:extLst>
          </p:cNvPr>
          <p:cNvGraphicFramePr>
            <a:graphicFrameLocks noGrp="1"/>
          </p:cNvGraphicFramePr>
          <p:nvPr/>
        </p:nvGraphicFramePr>
        <p:xfrm>
          <a:off x="1461154" y="1100735"/>
          <a:ext cx="8974317" cy="3779055"/>
        </p:xfrm>
        <a:graphic>
          <a:graphicData uri="http://schemas.openxmlformats.org/drawingml/2006/table">
            <a:tbl>
              <a:tblPr firstRow="1" firstCol="1" bandRow="1">
                <a:tableStyleId>{5C22544A-7EE6-4342-B048-85BDC9FD1C3A}</a:tableStyleId>
              </a:tblPr>
              <a:tblGrid>
                <a:gridCol w="1840159">
                  <a:extLst>
                    <a:ext uri="{9D8B030D-6E8A-4147-A177-3AD203B41FA5}">
                      <a16:colId xmlns:a16="http://schemas.microsoft.com/office/drawing/2014/main" val="356332859"/>
                    </a:ext>
                  </a:extLst>
                </a:gridCol>
                <a:gridCol w="5945132">
                  <a:extLst>
                    <a:ext uri="{9D8B030D-6E8A-4147-A177-3AD203B41FA5}">
                      <a16:colId xmlns:a16="http://schemas.microsoft.com/office/drawing/2014/main" val="647283999"/>
                    </a:ext>
                  </a:extLst>
                </a:gridCol>
                <a:gridCol w="1189026">
                  <a:extLst>
                    <a:ext uri="{9D8B030D-6E8A-4147-A177-3AD203B41FA5}">
                      <a16:colId xmlns:a16="http://schemas.microsoft.com/office/drawing/2014/main" val="2902804029"/>
                    </a:ext>
                  </a:extLst>
                </a:gridCol>
              </a:tblGrid>
              <a:tr h="441810">
                <a:tc>
                  <a:txBody>
                    <a:bodyPr/>
                    <a:lstStyle/>
                    <a:p>
                      <a:pPr indent="306070" algn="ctr">
                        <a:lnSpc>
                          <a:spcPct val="150000"/>
                        </a:lnSpc>
                      </a:pPr>
                      <a:r>
                        <a:rPr lang="zh-CN" sz="1400" kern="100">
                          <a:effectLst/>
                          <a:latin typeface="+mn-ea"/>
                          <a:ea typeface="+mn-ea"/>
                        </a:rPr>
                        <a:t>工作阶段</a:t>
                      </a:r>
                      <a:endParaRPr lang="zh-CN" sz="1100" kern="100">
                        <a:effectLst/>
                        <a:latin typeface="+mn-ea"/>
                        <a:ea typeface="+mn-ea"/>
                        <a:cs typeface="Times New Roman" panose="02020603050405020304" pitchFamily="18" charset="0"/>
                      </a:endParaRPr>
                    </a:p>
                  </a:txBody>
                  <a:tcPr marL="68580" marR="68580" marT="0" marB="0"/>
                </a:tc>
                <a:tc>
                  <a:txBody>
                    <a:bodyPr/>
                    <a:lstStyle/>
                    <a:p>
                      <a:pPr indent="306070" algn="ctr">
                        <a:lnSpc>
                          <a:spcPct val="150000"/>
                        </a:lnSpc>
                      </a:pPr>
                      <a:r>
                        <a:rPr lang="zh-CN" sz="1400" kern="100" dirty="0">
                          <a:effectLst/>
                          <a:latin typeface="+mn-ea"/>
                          <a:ea typeface="+mn-ea"/>
                        </a:rPr>
                        <a:t>工作内容</a:t>
                      </a:r>
                      <a:endParaRPr lang="zh-CN" sz="1100" kern="100" dirty="0">
                        <a:effectLst/>
                        <a:latin typeface="+mn-ea"/>
                        <a:ea typeface="+mn-ea"/>
                        <a:cs typeface="Times New Roman" panose="02020603050405020304" pitchFamily="18" charset="0"/>
                      </a:endParaRPr>
                    </a:p>
                  </a:txBody>
                  <a:tcPr marL="68580" marR="68580" marT="0" marB="0"/>
                </a:tc>
                <a:tc>
                  <a:txBody>
                    <a:bodyPr/>
                    <a:lstStyle/>
                    <a:p>
                      <a:pPr indent="306070" algn="ctr">
                        <a:lnSpc>
                          <a:spcPct val="150000"/>
                        </a:lnSpc>
                      </a:pPr>
                      <a:r>
                        <a:rPr lang="zh-CN" sz="1400" kern="100">
                          <a:effectLst/>
                          <a:latin typeface="+mn-ea"/>
                          <a:ea typeface="+mn-ea"/>
                        </a:rPr>
                        <a:t>工作周期</a:t>
                      </a:r>
                      <a:endParaRPr lang="zh-CN" sz="110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01982673"/>
                  </a:ext>
                </a:extLst>
              </a:tr>
              <a:tr h="1112415">
                <a:tc>
                  <a:txBody>
                    <a:bodyPr/>
                    <a:lstStyle/>
                    <a:p>
                      <a:pPr indent="304800" algn="l">
                        <a:lnSpc>
                          <a:spcPct val="150000"/>
                        </a:lnSpc>
                      </a:pPr>
                      <a:r>
                        <a:rPr lang="zh-CN" sz="1400" kern="100">
                          <a:effectLst/>
                          <a:latin typeface="+mn-ea"/>
                          <a:ea typeface="+mn-ea"/>
                        </a:rPr>
                        <a:t>前期准备阶段</a:t>
                      </a:r>
                      <a:endParaRPr lang="zh-CN" sz="1100" kern="100">
                        <a:effectLst/>
                        <a:latin typeface="+mn-ea"/>
                        <a:ea typeface="+mn-ea"/>
                        <a:cs typeface="Times New Roman" panose="02020603050405020304" pitchFamily="18" charset="0"/>
                      </a:endParaRPr>
                    </a:p>
                  </a:txBody>
                  <a:tcPr marL="68580" marR="68580" marT="0" marB="0" anchor="ctr"/>
                </a:tc>
                <a:tc>
                  <a:txBody>
                    <a:bodyPr/>
                    <a:lstStyle/>
                    <a:p>
                      <a:pPr indent="304800" algn="l">
                        <a:lnSpc>
                          <a:spcPct val="150000"/>
                        </a:lnSpc>
                      </a:pPr>
                      <a:r>
                        <a:rPr lang="zh-CN" sz="1400" kern="100" dirty="0">
                          <a:effectLst/>
                          <a:latin typeface="+mn-ea"/>
                          <a:ea typeface="+mn-ea"/>
                        </a:rPr>
                        <a:t>调研工作；组织成员；制定工作计划；召开启动会；签订合同；勘察现场等；</a:t>
                      </a:r>
                      <a:endParaRPr lang="zh-CN" sz="1100" kern="100" dirty="0">
                        <a:effectLst/>
                        <a:latin typeface="+mn-ea"/>
                        <a:ea typeface="+mn-ea"/>
                        <a:cs typeface="Times New Roman" panose="02020603050405020304" pitchFamily="18" charset="0"/>
                      </a:endParaRPr>
                    </a:p>
                  </a:txBody>
                  <a:tcPr marL="68580" marR="68580" marT="0" marB="0" anchor="ctr"/>
                </a:tc>
                <a:tc>
                  <a:txBody>
                    <a:bodyPr/>
                    <a:lstStyle/>
                    <a:p>
                      <a:pPr indent="304800" algn="l">
                        <a:lnSpc>
                          <a:spcPct val="150000"/>
                        </a:lnSpc>
                      </a:pPr>
                      <a:r>
                        <a:rPr lang="en-US" sz="1400" kern="100">
                          <a:effectLst/>
                          <a:latin typeface="+mn-ea"/>
                          <a:ea typeface="+mn-ea"/>
                        </a:rPr>
                        <a:t>1</a:t>
                      </a:r>
                      <a:r>
                        <a:rPr lang="zh-CN" sz="1400" kern="100">
                          <a:effectLst/>
                          <a:latin typeface="+mn-ea"/>
                          <a:ea typeface="+mn-ea"/>
                        </a:rPr>
                        <a:t>个月</a:t>
                      </a:r>
                      <a:endParaRPr lang="zh-CN" sz="11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093271712"/>
                  </a:ext>
                </a:extLst>
              </a:tr>
              <a:tr h="1112415">
                <a:tc>
                  <a:txBody>
                    <a:bodyPr/>
                    <a:lstStyle/>
                    <a:p>
                      <a:pPr indent="304800" algn="l">
                        <a:lnSpc>
                          <a:spcPct val="150000"/>
                        </a:lnSpc>
                      </a:pPr>
                      <a:r>
                        <a:rPr lang="zh-CN" sz="1400" kern="100">
                          <a:effectLst/>
                          <a:latin typeface="+mn-ea"/>
                          <a:ea typeface="+mn-ea"/>
                        </a:rPr>
                        <a:t>项目实施阶段</a:t>
                      </a:r>
                      <a:endParaRPr lang="zh-CN" sz="1100" kern="100">
                        <a:effectLst/>
                        <a:latin typeface="+mn-ea"/>
                        <a:ea typeface="+mn-ea"/>
                        <a:cs typeface="Times New Roman" panose="02020603050405020304" pitchFamily="18" charset="0"/>
                      </a:endParaRPr>
                    </a:p>
                  </a:txBody>
                  <a:tcPr marL="68580" marR="68580" marT="0" marB="0" anchor="ctr"/>
                </a:tc>
                <a:tc>
                  <a:txBody>
                    <a:bodyPr/>
                    <a:lstStyle/>
                    <a:p>
                      <a:pPr indent="304800" algn="l">
                        <a:lnSpc>
                          <a:spcPct val="150000"/>
                        </a:lnSpc>
                      </a:pPr>
                      <a:r>
                        <a:rPr lang="zh-CN" sz="1400" kern="100">
                          <a:effectLst/>
                          <a:latin typeface="+mn-ea"/>
                          <a:ea typeface="+mn-ea"/>
                        </a:rPr>
                        <a:t>管理规范制定；软件开发、安装及调试工作；硬件及网络设备的采购、安装及调试工作；</a:t>
                      </a:r>
                      <a:endParaRPr lang="zh-CN" sz="1100" kern="100">
                        <a:effectLst/>
                        <a:latin typeface="+mn-ea"/>
                        <a:ea typeface="+mn-ea"/>
                        <a:cs typeface="Times New Roman" panose="02020603050405020304" pitchFamily="18" charset="0"/>
                      </a:endParaRPr>
                    </a:p>
                  </a:txBody>
                  <a:tcPr marL="68580" marR="68580" marT="0" marB="0" anchor="ctr"/>
                </a:tc>
                <a:tc>
                  <a:txBody>
                    <a:bodyPr/>
                    <a:lstStyle/>
                    <a:p>
                      <a:pPr indent="304800" algn="l">
                        <a:lnSpc>
                          <a:spcPct val="150000"/>
                        </a:lnSpc>
                      </a:pPr>
                      <a:r>
                        <a:rPr lang="en-US" sz="1400" kern="100">
                          <a:effectLst/>
                          <a:latin typeface="+mn-ea"/>
                          <a:ea typeface="+mn-ea"/>
                        </a:rPr>
                        <a:t>1.5</a:t>
                      </a:r>
                      <a:r>
                        <a:rPr lang="zh-CN" sz="1400" kern="100">
                          <a:effectLst/>
                          <a:latin typeface="+mn-ea"/>
                          <a:ea typeface="+mn-ea"/>
                        </a:rPr>
                        <a:t>个月</a:t>
                      </a:r>
                      <a:endParaRPr lang="zh-CN" sz="11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97197169"/>
                  </a:ext>
                </a:extLst>
              </a:tr>
              <a:tr h="1112415">
                <a:tc>
                  <a:txBody>
                    <a:bodyPr/>
                    <a:lstStyle/>
                    <a:p>
                      <a:pPr indent="304800" algn="l">
                        <a:lnSpc>
                          <a:spcPct val="150000"/>
                        </a:lnSpc>
                      </a:pPr>
                      <a:r>
                        <a:rPr lang="zh-CN" sz="1400" kern="100">
                          <a:effectLst/>
                          <a:latin typeface="+mn-ea"/>
                          <a:ea typeface="+mn-ea"/>
                        </a:rPr>
                        <a:t>项目交付阶段</a:t>
                      </a:r>
                      <a:endParaRPr lang="zh-CN" sz="1100" kern="100">
                        <a:effectLst/>
                        <a:latin typeface="+mn-ea"/>
                        <a:ea typeface="+mn-ea"/>
                        <a:cs typeface="Times New Roman" panose="02020603050405020304" pitchFamily="18" charset="0"/>
                      </a:endParaRPr>
                    </a:p>
                  </a:txBody>
                  <a:tcPr marL="68580" marR="68580" marT="0" marB="0" anchor="ctr"/>
                </a:tc>
                <a:tc>
                  <a:txBody>
                    <a:bodyPr/>
                    <a:lstStyle/>
                    <a:p>
                      <a:pPr indent="304800" algn="l">
                        <a:lnSpc>
                          <a:spcPct val="150000"/>
                        </a:lnSpc>
                      </a:pPr>
                      <a:r>
                        <a:rPr lang="zh-CN" sz="1400" kern="100" dirty="0">
                          <a:effectLst/>
                          <a:latin typeface="+mn-ea"/>
                          <a:ea typeface="+mn-ea"/>
                        </a:rPr>
                        <a:t>软件测试；用户培训；系统平台试运行；项目验收并完成验收报告；</a:t>
                      </a:r>
                      <a:endParaRPr lang="zh-CN" sz="1100" kern="100" dirty="0">
                        <a:effectLst/>
                        <a:latin typeface="+mn-ea"/>
                        <a:ea typeface="+mn-ea"/>
                        <a:cs typeface="Times New Roman" panose="02020603050405020304" pitchFamily="18" charset="0"/>
                      </a:endParaRPr>
                    </a:p>
                  </a:txBody>
                  <a:tcPr marL="68580" marR="68580" marT="0" marB="0" anchor="ctr"/>
                </a:tc>
                <a:tc>
                  <a:txBody>
                    <a:bodyPr/>
                    <a:lstStyle/>
                    <a:p>
                      <a:pPr indent="304800" algn="l">
                        <a:lnSpc>
                          <a:spcPct val="150000"/>
                        </a:lnSpc>
                      </a:pPr>
                      <a:r>
                        <a:rPr lang="en-US" sz="1400" kern="100" dirty="0">
                          <a:effectLst/>
                          <a:latin typeface="+mn-ea"/>
                          <a:ea typeface="+mn-ea"/>
                        </a:rPr>
                        <a:t>0.5</a:t>
                      </a:r>
                      <a:r>
                        <a:rPr lang="zh-CN" sz="1400" kern="100" dirty="0">
                          <a:effectLst/>
                          <a:latin typeface="+mn-ea"/>
                          <a:ea typeface="+mn-ea"/>
                        </a:rPr>
                        <a:t>个月 </a:t>
                      </a:r>
                      <a:endParaRPr lang="zh-CN"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11834288"/>
                  </a:ext>
                </a:extLst>
              </a:tr>
            </a:tbl>
          </a:graphicData>
        </a:graphic>
      </p:graphicFrame>
      <p:sp>
        <p:nvSpPr>
          <p:cNvPr id="6" name="文本框 5">
            <a:extLst>
              <a:ext uri="{FF2B5EF4-FFF2-40B4-BE49-F238E27FC236}">
                <a16:creationId xmlns:a16="http://schemas.microsoft.com/office/drawing/2014/main" id="{DA03421B-38A7-A4BB-4F81-647EFBCA9D0E}"/>
              </a:ext>
            </a:extLst>
          </p:cNvPr>
          <p:cNvSpPr txBox="1"/>
          <p:nvPr/>
        </p:nvSpPr>
        <p:spPr>
          <a:xfrm>
            <a:off x="1461154" y="5110934"/>
            <a:ext cx="8974317" cy="646331"/>
          </a:xfrm>
          <a:prstGeom prst="rect">
            <a:avLst/>
          </a:prstGeom>
          <a:noFill/>
        </p:spPr>
        <p:txBody>
          <a:bodyPr wrap="square">
            <a:spAutoFit/>
          </a:bodyPr>
          <a:lstStyle/>
          <a:p>
            <a:pPr indent="304800" algn="l"/>
            <a:r>
              <a:rPr lang="zh-CN" altLang="zh-CN" kern="100" dirty="0">
                <a:effectLst/>
                <a:latin typeface="+mn-ea"/>
                <a:cs typeface="Times New Roman" panose="02020603050405020304" pitchFamily="18" charset="0"/>
              </a:rPr>
              <a:t>本项目按照建设内容和目标，按照项目的要求和时间安排，项目总体工作计划有三个阶段：前期准备阶段、项目实施阶段及项目交付阶段，本项目共计交付周期预计</a:t>
            </a:r>
            <a:r>
              <a:rPr lang="en-US" altLang="zh-CN" kern="100" dirty="0">
                <a:effectLst/>
                <a:latin typeface="+mn-ea"/>
                <a:cs typeface="Times New Roman" panose="02020603050405020304" pitchFamily="18" charset="0"/>
              </a:rPr>
              <a:t>3</a:t>
            </a:r>
            <a:r>
              <a:rPr lang="zh-CN" altLang="zh-CN" kern="100" dirty="0">
                <a:effectLst/>
                <a:latin typeface="+mn-ea"/>
                <a:cs typeface="Times New Roman" panose="02020603050405020304" pitchFamily="18" charset="0"/>
              </a:rPr>
              <a:t>个月。</a:t>
            </a:r>
          </a:p>
        </p:txBody>
      </p:sp>
    </p:spTree>
    <p:custDataLst>
      <p:tags r:id="rId1"/>
    </p:custDataLst>
    <p:extLst>
      <p:ext uri="{BB962C8B-B14F-4D97-AF65-F5344CB8AC3E}">
        <p14:creationId xmlns:p14="http://schemas.microsoft.com/office/powerpoint/2010/main" val="175193848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2708" y="3948662"/>
            <a:ext cx="10952544" cy="216309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pic>
        <p:nvPicPr>
          <p:cNvPr id="2" name="图片 1"/>
          <p:cNvPicPr>
            <a:picLocks noChangeAspect="1"/>
          </p:cNvPicPr>
          <p:nvPr/>
        </p:nvPicPr>
        <p:blipFill>
          <a:blip r:embed="rId4" cstate="screen"/>
          <a:srcRect/>
          <a:stretch>
            <a:fillRect/>
          </a:stretch>
        </p:blipFill>
        <p:spPr bwMode="auto">
          <a:xfrm>
            <a:off x="1675457" y="916334"/>
            <a:ext cx="1133704" cy="113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15"/>
          <p:cNvCxnSpPr/>
          <p:nvPr/>
        </p:nvCxnSpPr>
        <p:spPr>
          <a:xfrm>
            <a:off x="1072757" y="2688483"/>
            <a:ext cx="9585411" cy="0"/>
          </a:xfrm>
          <a:prstGeom prst="line">
            <a:avLst/>
          </a:prstGeom>
          <a:noFill/>
          <a:ln w="19050" cap="flat" cmpd="sng" algn="ctr">
            <a:solidFill>
              <a:srgbClr val="5B9BD5"/>
            </a:solidFill>
            <a:prstDash val="solid"/>
            <a:miter lim="800000"/>
          </a:ln>
          <a:effectLst/>
        </p:spPr>
      </p:cxnSp>
      <p:sp>
        <p:nvSpPr>
          <p:cNvPr id="6" name="TextBox 313"/>
          <p:cNvSpPr txBox="1">
            <a:spLocks noChangeArrowheads="1"/>
          </p:cNvSpPr>
          <p:nvPr/>
        </p:nvSpPr>
        <p:spPr bwMode="auto">
          <a:xfrm>
            <a:off x="1072757" y="2026867"/>
            <a:ext cx="2339102"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175AA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中检计量溯源</a:t>
            </a:r>
            <a:endParaRPr kumimoji="0" lang="id-ID" altLang="zh-CN" sz="2800" b="1" i="0" u="none" strike="noStrike" kern="1200" cap="none" spc="0" normalizeH="0" baseline="0" noProof="0" dirty="0">
              <a:ln>
                <a:noFill/>
              </a:ln>
              <a:solidFill>
                <a:srgbClr val="175AA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文本框 7"/>
          <p:cNvSpPr txBox="1"/>
          <p:nvPr/>
        </p:nvSpPr>
        <p:spPr>
          <a:xfrm>
            <a:off x="462708" y="4293112"/>
            <a:ext cx="10952544" cy="1308179"/>
          </a:xfrm>
          <a:prstGeom prst="rect">
            <a:avLst/>
          </a:prstGeom>
          <a:noFill/>
        </p:spPr>
        <p:txBody>
          <a:bodyPr wrap="square">
            <a:spAutoFit/>
          </a:bodyPr>
          <a:lstStyle/>
          <a:p>
            <a:pPr marL="0" marR="0" lvl="0" indent="0" algn="ctr" defTabSz="12192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75AA1"/>
                </a:solidFill>
                <a:effectLst/>
                <a:uLnTx/>
                <a:uFillTx/>
                <a:latin typeface="Arial" panose="020B0604020202020204" pitchFamily="34" charset="0"/>
                <a:ea typeface="微软雅黑"/>
                <a:cs typeface="+mn-cs"/>
                <a:sym typeface="Arial" panose="020B0604020202020204" pitchFamily="34" charset="0"/>
              </a:rPr>
              <a:t>质量科技引领专业赋能</a:t>
            </a:r>
            <a:endParaRPr kumimoji="0" lang="en-US" altLang="zh-CN" sz="2800" b="1" i="0" u="none" strike="noStrike" kern="1200" cap="none" spc="0" normalizeH="0" baseline="0" noProof="0" dirty="0">
              <a:ln>
                <a:noFill/>
              </a:ln>
              <a:solidFill>
                <a:srgbClr val="175AA1"/>
              </a:solidFill>
              <a:effectLst/>
              <a:uLnTx/>
              <a:uFillTx/>
              <a:latin typeface="Arial" panose="020B0604020202020204" pitchFamily="34" charset="0"/>
              <a:ea typeface="微软雅黑"/>
              <a:cs typeface="+mn-cs"/>
              <a:sym typeface="Arial" panose="020B0604020202020204" pitchFamily="34" charset="0"/>
            </a:endParaRPr>
          </a:p>
          <a:p>
            <a:pPr marL="0" marR="0" lvl="0" indent="0" algn="ctr" defTabSz="12192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75AA1"/>
                </a:solidFill>
                <a:effectLst/>
                <a:uLnTx/>
                <a:uFillTx/>
                <a:latin typeface="Arial" panose="020B0604020202020204" pitchFamily="34" charset="0"/>
                <a:ea typeface="微软雅黑"/>
                <a:cs typeface="+mn-cs"/>
                <a:sym typeface="Arial" panose="020B0604020202020204" pitchFamily="34" charset="0"/>
              </a:rPr>
              <a:t>助力餐饮服务安全升级</a:t>
            </a:r>
            <a:endParaRPr kumimoji="0" lang="en-US" altLang="zh-CN" sz="2800" b="1" i="0" u="none" strike="noStrike" kern="1200" cap="none" spc="0" normalizeH="0" baseline="0" noProof="0" dirty="0">
              <a:ln>
                <a:noFill/>
              </a:ln>
              <a:solidFill>
                <a:srgbClr val="175AA1"/>
              </a:solidFill>
              <a:effectLst/>
              <a:uLnTx/>
              <a:uFillTx/>
              <a:latin typeface="Arial" panose="020B0604020202020204" pitchFamily="34" charset="0"/>
              <a:ea typeface="微软雅黑"/>
              <a:cs typeface="+mn-cs"/>
              <a:sym typeface="Arial" panose="020B0604020202020204" pitchFamily="34" charset="0"/>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9243" y="1041709"/>
            <a:ext cx="5254757" cy="1426766"/>
          </a:xfrm>
          <a:prstGeom prst="rect">
            <a:avLst/>
          </a:prstGeom>
        </p:spPr>
      </p:pic>
      <p:sp>
        <p:nvSpPr>
          <p:cNvPr id="20" name="矩形 19"/>
          <p:cNvSpPr/>
          <p:nvPr/>
        </p:nvSpPr>
        <p:spPr>
          <a:xfrm flipH="1">
            <a:off x="618308" y="2863378"/>
            <a:ext cx="11033759" cy="905156"/>
          </a:xfrm>
          <a:prstGeom prst="rect">
            <a:avLst/>
          </a:prstGeom>
          <a:effectLst/>
        </p:spPr>
        <p:txBody>
          <a:bodyPr wrap="square" lIns="121893" tIns="60946" rIns="121893" bIns="60946">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中检计量溯源公司是中国中检旗下的一级子公司，以数字化</a:t>
            </a:r>
            <a:r>
              <a:rPr kumimoji="0" lang="en-US" altLang="zh-CN"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a:t>
            </a:r>
            <a:r>
              <a:rPr kumimoji="0" lang="zh-CN" altLang="en-US"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质量技术服务为核心，面向食品安全、智能制造、乡村振兴等业务领域，提供全溯源链、全产业链、全寿命周期的质量科技服务。</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6-1">
            <a:extLst>
              <a:ext uri="{FF2B5EF4-FFF2-40B4-BE49-F238E27FC236}">
                <a16:creationId xmlns:a16="http://schemas.microsoft.com/office/drawing/2014/main" id="{61B22075-6135-BF4E-A80A-24E26D8A709E}"/>
              </a:ext>
            </a:extLst>
          </p:cNvPr>
          <p:cNvSpPr/>
          <p:nvPr/>
        </p:nvSpPr>
        <p:spPr>
          <a:xfrm>
            <a:off x="5614100" y="4452451"/>
            <a:ext cx="2031325" cy="369332"/>
          </a:xfrm>
          <a:prstGeom prst="rect">
            <a:avLst/>
          </a:prstGeom>
        </p:spPr>
        <p:txBody>
          <a:bodyPr wrap="none">
            <a:spAutoFit/>
          </a:body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rial"/>
                <a:ea typeface="微软雅黑"/>
                <a:cs typeface="+mn-ea"/>
                <a:sym typeface="+mn-lt"/>
              </a:rPr>
              <a:t>社会责任行动方面</a:t>
            </a:r>
          </a:p>
        </p:txBody>
      </p:sp>
      <p:sp>
        <p:nvSpPr>
          <p:cNvPr id="13" name="16-2">
            <a:extLst>
              <a:ext uri="{FF2B5EF4-FFF2-40B4-BE49-F238E27FC236}">
                <a16:creationId xmlns:a16="http://schemas.microsoft.com/office/drawing/2014/main" id="{3AC9669D-D796-E147-8E3D-7B4908AA11E7}"/>
              </a:ext>
            </a:extLst>
          </p:cNvPr>
          <p:cNvSpPr/>
          <p:nvPr/>
        </p:nvSpPr>
        <p:spPr bwMode="auto">
          <a:xfrm>
            <a:off x="4844255" y="1535197"/>
            <a:ext cx="883248" cy="1456921"/>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6" name="16-4">
            <a:extLst>
              <a:ext uri="{FF2B5EF4-FFF2-40B4-BE49-F238E27FC236}">
                <a16:creationId xmlns:a16="http://schemas.microsoft.com/office/drawing/2014/main" id="{0F84A673-BF67-BE41-8779-6A37690289AB}"/>
              </a:ext>
            </a:extLst>
          </p:cNvPr>
          <p:cNvSpPr/>
          <p:nvPr/>
        </p:nvSpPr>
        <p:spPr bwMode="auto">
          <a:xfrm>
            <a:off x="5106607" y="2992116"/>
            <a:ext cx="627893" cy="1577603"/>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nvGrpSpPr>
          <p:cNvPr id="19" name="16">
            <a:extLst>
              <a:ext uri="{FF2B5EF4-FFF2-40B4-BE49-F238E27FC236}">
                <a16:creationId xmlns:a16="http://schemas.microsoft.com/office/drawing/2014/main" id="{85C6BB37-3468-3C4B-ADF3-98391E4E1939}"/>
              </a:ext>
            </a:extLst>
          </p:cNvPr>
          <p:cNvGrpSpPr/>
          <p:nvPr/>
        </p:nvGrpSpPr>
        <p:grpSpPr>
          <a:xfrm>
            <a:off x="4480256" y="1024682"/>
            <a:ext cx="1040315" cy="1040315"/>
            <a:chOff x="5309998" y="560565"/>
            <a:chExt cx="944252" cy="944251"/>
          </a:xfrm>
        </p:grpSpPr>
        <p:sp>
          <p:nvSpPr>
            <p:cNvPr id="39" name="16-9">
              <a:extLst>
                <a:ext uri="{FF2B5EF4-FFF2-40B4-BE49-F238E27FC236}">
                  <a16:creationId xmlns:a16="http://schemas.microsoft.com/office/drawing/2014/main" id="{483660B5-4F77-EF4A-AAA8-0CB6ECBD28AA}"/>
                </a:ext>
              </a:extLst>
            </p:cNvPr>
            <p:cNvSpPr/>
            <p:nvPr/>
          </p:nvSpPr>
          <p:spPr bwMode="auto">
            <a:xfrm rot="10800000">
              <a:off x="5309998" y="560565"/>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nvGrpSpPr>
            <p:cNvPr id="40" name="Group 3">
              <a:extLst>
                <a:ext uri="{FF2B5EF4-FFF2-40B4-BE49-F238E27FC236}">
                  <a16:creationId xmlns:a16="http://schemas.microsoft.com/office/drawing/2014/main" id="{92024DF0-4D41-EF4F-8954-0E3397F7AC89}"/>
                </a:ext>
              </a:extLst>
            </p:cNvPr>
            <p:cNvGrpSpPr/>
            <p:nvPr/>
          </p:nvGrpSpPr>
          <p:grpSpPr>
            <a:xfrm>
              <a:off x="5417883" y="672987"/>
              <a:ext cx="709431" cy="709430"/>
              <a:chOff x="5417883" y="672987"/>
              <a:chExt cx="709431" cy="709430"/>
            </a:xfrm>
          </p:grpSpPr>
          <p:sp>
            <p:nvSpPr>
              <p:cNvPr id="41" name="16-10">
                <a:extLst>
                  <a:ext uri="{FF2B5EF4-FFF2-40B4-BE49-F238E27FC236}">
                    <a16:creationId xmlns:a16="http://schemas.microsoft.com/office/drawing/2014/main" id="{BBBF45D9-F955-7242-AD0D-A101CC4590AC}"/>
                  </a:ext>
                </a:extLst>
              </p:cNvPr>
              <p:cNvSpPr/>
              <p:nvPr/>
            </p:nvSpPr>
            <p:spPr bwMode="auto">
              <a:xfrm rot="10800000">
                <a:off x="5417883" y="672987"/>
                <a:ext cx="709431" cy="709430"/>
              </a:xfrm>
              <a:prstGeom prst="ellipse">
                <a:avLst/>
              </a:prstGeom>
              <a:solidFill>
                <a:schemeClr val="accent1"/>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Arial"/>
                  <a:ea typeface="微软雅黑"/>
                  <a:cs typeface="+mn-ea"/>
                  <a:sym typeface="+mn-lt"/>
                </a:endParaRPr>
              </a:p>
            </p:txBody>
          </p:sp>
          <p:sp>
            <p:nvSpPr>
              <p:cNvPr id="42" name="16-11">
                <a:extLst>
                  <a:ext uri="{FF2B5EF4-FFF2-40B4-BE49-F238E27FC236}">
                    <a16:creationId xmlns:a16="http://schemas.microsoft.com/office/drawing/2014/main" id="{286790F6-FD6A-564A-A737-0C61976C8A76}"/>
                  </a:ext>
                </a:extLst>
              </p:cNvPr>
              <p:cNvSpPr/>
              <p:nvPr/>
            </p:nvSpPr>
            <p:spPr bwMode="auto">
              <a:xfrm>
                <a:off x="5553789" y="836593"/>
                <a:ext cx="399351" cy="35944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grpSp>
        <p:nvGrpSpPr>
          <p:cNvPr id="20" name="17">
            <a:extLst>
              <a:ext uri="{FF2B5EF4-FFF2-40B4-BE49-F238E27FC236}">
                <a16:creationId xmlns:a16="http://schemas.microsoft.com/office/drawing/2014/main" id="{7BB1352A-27D4-A843-ACB4-5263B7572401}"/>
              </a:ext>
            </a:extLst>
          </p:cNvPr>
          <p:cNvGrpSpPr/>
          <p:nvPr/>
        </p:nvGrpSpPr>
        <p:grpSpPr>
          <a:xfrm>
            <a:off x="5161237" y="2500569"/>
            <a:ext cx="1040315" cy="1040315"/>
            <a:chOff x="5928097" y="1900167"/>
            <a:chExt cx="944252" cy="944251"/>
          </a:xfrm>
        </p:grpSpPr>
        <p:sp>
          <p:nvSpPr>
            <p:cNvPr id="35" name="16-12">
              <a:extLst>
                <a:ext uri="{FF2B5EF4-FFF2-40B4-BE49-F238E27FC236}">
                  <a16:creationId xmlns:a16="http://schemas.microsoft.com/office/drawing/2014/main" id="{843A8CC8-F75E-4D4D-B172-97FD9BA3987F}"/>
                </a:ext>
              </a:extLst>
            </p:cNvPr>
            <p:cNvSpPr/>
            <p:nvPr/>
          </p:nvSpPr>
          <p:spPr bwMode="auto">
            <a:xfrm rot="10800000">
              <a:off x="5928097" y="1900167"/>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nvGrpSpPr>
            <p:cNvPr id="36" name="Group 4">
              <a:extLst>
                <a:ext uri="{FF2B5EF4-FFF2-40B4-BE49-F238E27FC236}">
                  <a16:creationId xmlns:a16="http://schemas.microsoft.com/office/drawing/2014/main" id="{E53532F1-77CE-F24D-B109-1083945245B2}"/>
                </a:ext>
              </a:extLst>
            </p:cNvPr>
            <p:cNvGrpSpPr/>
            <p:nvPr/>
          </p:nvGrpSpPr>
          <p:grpSpPr>
            <a:xfrm>
              <a:off x="6035982" y="2012589"/>
              <a:ext cx="709431" cy="709430"/>
              <a:chOff x="6035982" y="2012589"/>
              <a:chExt cx="709431" cy="709430"/>
            </a:xfrm>
          </p:grpSpPr>
          <p:sp>
            <p:nvSpPr>
              <p:cNvPr id="37" name="16-13">
                <a:extLst>
                  <a:ext uri="{FF2B5EF4-FFF2-40B4-BE49-F238E27FC236}">
                    <a16:creationId xmlns:a16="http://schemas.microsoft.com/office/drawing/2014/main" id="{82269CA8-9769-DA43-840D-BE2577F2F5B3}"/>
                  </a:ext>
                </a:extLst>
              </p:cNvPr>
              <p:cNvSpPr/>
              <p:nvPr/>
            </p:nvSpPr>
            <p:spPr bwMode="auto">
              <a:xfrm rot="10800000">
                <a:off x="6035982" y="2012589"/>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8" name="16-14">
                <a:extLst>
                  <a:ext uri="{FF2B5EF4-FFF2-40B4-BE49-F238E27FC236}">
                    <a16:creationId xmlns:a16="http://schemas.microsoft.com/office/drawing/2014/main" id="{4719CE4C-EACD-FA44-AA8A-3A9599621432}"/>
                  </a:ext>
                </a:extLst>
              </p:cNvPr>
              <p:cNvSpPr>
                <a:spLocks noEditPoints="1"/>
              </p:cNvSpPr>
              <p:nvPr/>
            </p:nvSpPr>
            <p:spPr bwMode="auto">
              <a:xfrm>
                <a:off x="6219321" y="2210311"/>
                <a:ext cx="327510" cy="304978"/>
              </a:xfrm>
              <a:custGeom>
                <a:avLst/>
                <a:gdLst>
                  <a:gd name="T0" fmla="*/ 8052 w 11204"/>
                  <a:gd name="T1" fmla="*/ 701 h 10433"/>
                  <a:gd name="T2" fmla="*/ 7702 w 11204"/>
                  <a:gd name="T3" fmla="*/ 6 h 10433"/>
                  <a:gd name="T4" fmla="*/ 7352 w 11204"/>
                  <a:gd name="T5" fmla="*/ 701 h 10433"/>
                  <a:gd name="T6" fmla="*/ 3854 w 11204"/>
                  <a:gd name="T7" fmla="*/ 353 h 10433"/>
                  <a:gd name="T8" fmla="*/ 3504 w 11204"/>
                  <a:gd name="T9" fmla="*/ 6 h 10433"/>
                  <a:gd name="T10" fmla="*/ 3154 w 11204"/>
                  <a:gd name="T11" fmla="*/ 353 h 10433"/>
                  <a:gd name="T12" fmla="*/ 1755 w 11204"/>
                  <a:gd name="T13" fmla="*/ 701 h 10433"/>
                  <a:gd name="T14" fmla="*/ 5 w 11204"/>
                  <a:gd name="T15" fmla="*/ 2438 h 10433"/>
                  <a:gd name="T16" fmla="*/ 513 w 11204"/>
                  <a:gd name="T17" fmla="*/ 9925 h 10433"/>
                  <a:gd name="T18" fmla="*/ 9450 w 11204"/>
                  <a:gd name="T19" fmla="*/ 10428 h 10433"/>
                  <a:gd name="T20" fmla="*/ 11200 w 11204"/>
                  <a:gd name="T21" fmla="*/ 8691 h 10433"/>
                  <a:gd name="T22" fmla="*/ 10693 w 11204"/>
                  <a:gd name="T23" fmla="*/ 1205 h 10433"/>
                  <a:gd name="T24" fmla="*/ 707 w 11204"/>
                  <a:gd name="T25" fmla="*/ 2438 h 10433"/>
                  <a:gd name="T26" fmla="*/ 3155 w 11204"/>
                  <a:gd name="T27" fmla="*/ 1396 h 10433"/>
                  <a:gd name="T28" fmla="*/ 3252 w 11204"/>
                  <a:gd name="T29" fmla="*/ 1996 h 10433"/>
                  <a:gd name="T30" fmla="*/ 3759 w 11204"/>
                  <a:gd name="T31" fmla="*/ 1996 h 10433"/>
                  <a:gd name="T32" fmla="*/ 3855 w 11204"/>
                  <a:gd name="T33" fmla="*/ 1396 h 10433"/>
                  <a:gd name="T34" fmla="*/ 7353 w 11204"/>
                  <a:gd name="T35" fmla="*/ 1743 h 10433"/>
                  <a:gd name="T36" fmla="*/ 7950 w 11204"/>
                  <a:gd name="T37" fmla="*/ 1990 h 10433"/>
                  <a:gd name="T38" fmla="*/ 8053 w 11204"/>
                  <a:gd name="T39" fmla="*/ 1396 h 10433"/>
                  <a:gd name="T40" fmla="*/ 10500 w 11204"/>
                  <a:gd name="T41" fmla="*/ 2438 h 10433"/>
                  <a:gd name="T42" fmla="*/ 707 w 11204"/>
                  <a:gd name="T43" fmla="*/ 3480 h 10433"/>
                  <a:gd name="T44" fmla="*/ 10499 w 11204"/>
                  <a:gd name="T45" fmla="*/ 8691 h 10433"/>
                  <a:gd name="T46" fmla="*/ 1757 w 11204"/>
                  <a:gd name="T47" fmla="*/ 9733 h 10433"/>
                  <a:gd name="T48" fmla="*/ 707 w 11204"/>
                  <a:gd name="T49" fmla="*/ 4175 h 10433"/>
                  <a:gd name="T50" fmla="*/ 10499 w 11204"/>
                  <a:gd name="T51" fmla="*/ 8691 h 10433"/>
                  <a:gd name="T52" fmla="*/ 2504 w 11204"/>
                  <a:gd name="T53" fmla="*/ 8691 h 10433"/>
                  <a:gd name="T54" fmla="*/ 3202 w 11204"/>
                  <a:gd name="T55" fmla="*/ 7996 h 10433"/>
                  <a:gd name="T56" fmla="*/ 2502 w 11204"/>
                  <a:gd name="T57" fmla="*/ 7301 h 10433"/>
                  <a:gd name="T58" fmla="*/ 1802 w 11204"/>
                  <a:gd name="T59" fmla="*/ 7996 h 10433"/>
                  <a:gd name="T60" fmla="*/ 2504 w 11204"/>
                  <a:gd name="T61" fmla="*/ 8691 h 10433"/>
                  <a:gd name="T62" fmla="*/ 2991 w 11204"/>
                  <a:gd name="T63" fmla="*/ 6398 h 10433"/>
                  <a:gd name="T64" fmla="*/ 2991 w 11204"/>
                  <a:gd name="T65" fmla="*/ 5426 h 10433"/>
                  <a:gd name="T66" fmla="*/ 2012 w 11204"/>
                  <a:gd name="T67" fmla="*/ 5426 h 10433"/>
                  <a:gd name="T68" fmla="*/ 2012 w 11204"/>
                  <a:gd name="T69" fmla="*/ 6398 h 10433"/>
                  <a:gd name="T70" fmla="*/ 5646 w 11204"/>
                  <a:gd name="T71" fmla="*/ 8691 h 10433"/>
                  <a:gd name="T72" fmla="*/ 6136 w 11204"/>
                  <a:gd name="T73" fmla="*/ 7510 h 10433"/>
                  <a:gd name="T74" fmla="*/ 5156 w 11204"/>
                  <a:gd name="T75" fmla="*/ 7510 h 10433"/>
                  <a:gd name="T76" fmla="*/ 5156 w 11204"/>
                  <a:gd name="T77" fmla="*/ 8482 h 10433"/>
                  <a:gd name="T78" fmla="*/ 5646 w 11204"/>
                  <a:gd name="T79" fmla="*/ 6606 h 10433"/>
                  <a:gd name="T80" fmla="*/ 6139 w 11204"/>
                  <a:gd name="T81" fmla="*/ 5426 h 10433"/>
                  <a:gd name="T82" fmla="*/ 5159 w 11204"/>
                  <a:gd name="T83" fmla="*/ 5426 h 10433"/>
                  <a:gd name="T84" fmla="*/ 5154 w 11204"/>
                  <a:gd name="T85" fmla="*/ 6398 h 10433"/>
                  <a:gd name="T86" fmla="*/ 8630 w 11204"/>
                  <a:gd name="T87" fmla="*/ 8691 h 10433"/>
                  <a:gd name="T88" fmla="*/ 9330 w 11204"/>
                  <a:gd name="T89" fmla="*/ 7996 h 10433"/>
                  <a:gd name="T90" fmla="*/ 8630 w 11204"/>
                  <a:gd name="T91" fmla="*/ 7301 h 10433"/>
                  <a:gd name="T92" fmla="*/ 7930 w 11204"/>
                  <a:gd name="T93" fmla="*/ 7996 h 10433"/>
                  <a:gd name="T94" fmla="*/ 8630 w 11204"/>
                  <a:gd name="T95" fmla="*/ 8691 h 10433"/>
                  <a:gd name="T96" fmla="*/ 9329 w 11204"/>
                  <a:gd name="T97" fmla="*/ 5912 h 10433"/>
                  <a:gd name="T98" fmla="*/ 8629 w 11204"/>
                  <a:gd name="T99" fmla="*/ 5217 h 10433"/>
                  <a:gd name="T100" fmla="*/ 7929 w 11204"/>
                  <a:gd name="T101" fmla="*/ 5912 h 10433"/>
                  <a:gd name="T102" fmla="*/ 8630 w 11204"/>
                  <a:gd name="T103" fmla="*/ 6606 h 10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4" h="10433">
                    <a:moveTo>
                      <a:pt x="9450" y="701"/>
                    </a:moveTo>
                    <a:lnTo>
                      <a:pt x="8052" y="701"/>
                    </a:lnTo>
                    <a:lnTo>
                      <a:pt x="8052" y="353"/>
                    </a:lnTo>
                    <a:cubicBezTo>
                      <a:pt x="8052" y="161"/>
                      <a:pt x="7895" y="6"/>
                      <a:pt x="7702" y="6"/>
                    </a:cubicBezTo>
                    <a:cubicBezTo>
                      <a:pt x="7509" y="6"/>
                      <a:pt x="7353" y="161"/>
                      <a:pt x="7352" y="353"/>
                    </a:cubicBezTo>
                    <a:lnTo>
                      <a:pt x="7352" y="701"/>
                    </a:lnTo>
                    <a:lnTo>
                      <a:pt x="3854" y="701"/>
                    </a:lnTo>
                    <a:lnTo>
                      <a:pt x="3854" y="353"/>
                    </a:lnTo>
                    <a:cubicBezTo>
                      <a:pt x="3860" y="260"/>
                      <a:pt x="3825" y="167"/>
                      <a:pt x="3758" y="101"/>
                    </a:cubicBezTo>
                    <a:cubicBezTo>
                      <a:pt x="3690" y="35"/>
                      <a:pt x="3598" y="0"/>
                      <a:pt x="3504" y="6"/>
                    </a:cubicBezTo>
                    <a:cubicBezTo>
                      <a:pt x="3410" y="0"/>
                      <a:pt x="3318" y="35"/>
                      <a:pt x="3250" y="101"/>
                    </a:cubicBezTo>
                    <a:cubicBezTo>
                      <a:pt x="3184" y="167"/>
                      <a:pt x="3149" y="260"/>
                      <a:pt x="3154" y="353"/>
                    </a:cubicBezTo>
                    <a:lnTo>
                      <a:pt x="3154" y="701"/>
                    </a:lnTo>
                    <a:lnTo>
                      <a:pt x="1755" y="701"/>
                    </a:lnTo>
                    <a:cubicBezTo>
                      <a:pt x="1290" y="696"/>
                      <a:pt x="843" y="877"/>
                      <a:pt x="513" y="1205"/>
                    </a:cubicBezTo>
                    <a:cubicBezTo>
                      <a:pt x="184" y="1531"/>
                      <a:pt x="2" y="1975"/>
                      <a:pt x="5" y="2438"/>
                    </a:cubicBezTo>
                    <a:lnTo>
                      <a:pt x="5" y="8691"/>
                    </a:lnTo>
                    <a:cubicBezTo>
                      <a:pt x="0" y="9153"/>
                      <a:pt x="184" y="9598"/>
                      <a:pt x="513" y="9925"/>
                    </a:cubicBezTo>
                    <a:cubicBezTo>
                      <a:pt x="843" y="10252"/>
                      <a:pt x="1290" y="10433"/>
                      <a:pt x="1755" y="10428"/>
                    </a:cubicBezTo>
                    <a:lnTo>
                      <a:pt x="9450" y="10428"/>
                    </a:lnTo>
                    <a:cubicBezTo>
                      <a:pt x="9915" y="10433"/>
                      <a:pt x="10363" y="10252"/>
                      <a:pt x="10693" y="9925"/>
                    </a:cubicBezTo>
                    <a:cubicBezTo>
                      <a:pt x="11022" y="9598"/>
                      <a:pt x="11204" y="9155"/>
                      <a:pt x="11200" y="8691"/>
                    </a:cubicBezTo>
                    <a:lnTo>
                      <a:pt x="11200" y="2438"/>
                    </a:lnTo>
                    <a:cubicBezTo>
                      <a:pt x="11204" y="1976"/>
                      <a:pt x="11022" y="1531"/>
                      <a:pt x="10693" y="1205"/>
                    </a:cubicBezTo>
                    <a:cubicBezTo>
                      <a:pt x="10362" y="878"/>
                      <a:pt x="9915" y="697"/>
                      <a:pt x="9450" y="701"/>
                    </a:cubicBezTo>
                    <a:close/>
                    <a:moveTo>
                      <a:pt x="707" y="2438"/>
                    </a:moveTo>
                    <a:cubicBezTo>
                      <a:pt x="720" y="1868"/>
                      <a:pt x="1183" y="1410"/>
                      <a:pt x="1757" y="1396"/>
                    </a:cubicBezTo>
                    <a:lnTo>
                      <a:pt x="3155" y="1396"/>
                    </a:lnTo>
                    <a:lnTo>
                      <a:pt x="3155" y="1743"/>
                    </a:lnTo>
                    <a:cubicBezTo>
                      <a:pt x="3149" y="1837"/>
                      <a:pt x="3184" y="1930"/>
                      <a:pt x="3252" y="1996"/>
                    </a:cubicBezTo>
                    <a:cubicBezTo>
                      <a:pt x="3319" y="2062"/>
                      <a:pt x="3410" y="2097"/>
                      <a:pt x="3505" y="2091"/>
                    </a:cubicBezTo>
                    <a:cubicBezTo>
                      <a:pt x="3599" y="2097"/>
                      <a:pt x="3692" y="2062"/>
                      <a:pt x="3759" y="1996"/>
                    </a:cubicBezTo>
                    <a:cubicBezTo>
                      <a:pt x="3827" y="1930"/>
                      <a:pt x="3862" y="1837"/>
                      <a:pt x="3855" y="1743"/>
                    </a:cubicBezTo>
                    <a:lnTo>
                      <a:pt x="3855" y="1396"/>
                    </a:lnTo>
                    <a:lnTo>
                      <a:pt x="7353" y="1396"/>
                    </a:lnTo>
                    <a:lnTo>
                      <a:pt x="7353" y="1743"/>
                    </a:lnTo>
                    <a:cubicBezTo>
                      <a:pt x="7353" y="1936"/>
                      <a:pt x="7509" y="2091"/>
                      <a:pt x="7703" y="2091"/>
                    </a:cubicBezTo>
                    <a:cubicBezTo>
                      <a:pt x="7795" y="2091"/>
                      <a:pt x="7884" y="2055"/>
                      <a:pt x="7950" y="1990"/>
                    </a:cubicBezTo>
                    <a:cubicBezTo>
                      <a:pt x="8015" y="1925"/>
                      <a:pt x="8053" y="1836"/>
                      <a:pt x="8053" y="1743"/>
                    </a:cubicBezTo>
                    <a:lnTo>
                      <a:pt x="8053" y="1396"/>
                    </a:lnTo>
                    <a:lnTo>
                      <a:pt x="9452" y="1396"/>
                    </a:lnTo>
                    <a:cubicBezTo>
                      <a:pt x="10025" y="1410"/>
                      <a:pt x="10486" y="1868"/>
                      <a:pt x="10500" y="2438"/>
                    </a:cubicBezTo>
                    <a:lnTo>
                      <a:pt x="10500" y="3480"/>
                    </a:lnTo>
                    <a:lnTo>
                      <a:pt x="707" y="3480"/>
                    </a:lnTo>
                    <a:lnTo>
                      <a:pt x="707" y="2438"/>
                    </a:lnTo>
                    <a:close/>
                    <a:moveTo>
                      <a:pt x="10499" y="8691"/>
                    </a:moveTo>
                    <a:cubicBezTo>
                      <a:pt x="10485" y="9261"/>
                      <a:pt x="10023" y="9718"/>
                      <a:pt x="9450" y="9733"/>
                    </a:cubicBezTo>
                    <a:lnTo>
                      <a:pt x="1757" y="9733"/>
                    </a:lnTo>
                    <a:cubicBezTo>
                      <a:pt x="1183" y="9720"/>
                      <a:pt x="720" y="9261"/>
                      <a:pt x="707" y="8691"/>
                    </a:cubicBezTo>
                    <a:lnTo>
                      <a:pt x="707" y="4175"/>
                    </a:lnTo>
                    <a:lnTo>
                      <a:pt x="10500" y="4175"/>
                    </a:lnTo>
                    <a:lnTo>
                      <a:pt x="10499" y="8691"/>
                    </a:lnTo>
                    <a:close/>
                    <a:moveTo>
                      <a:pt x="10499" y="8691"/>
                    </a:moveTo>
                    <a:close/>
                    <a:moveTo>
                      <a:pt x="2504" y="8691"/>
                    </a:moveTo>
                    <a:cubicBezTo>
                      <a:pt x="2689" y="8696"/>
                      <a:pt x="2868" y="8620"/>
                      <a:pt x="2991" y="8482"/>
                    </a:cubicBezTo>
                    <a:cubicBezTo>
                      <a:pt x="3125" y="8356"/>
                      <a:pt x="3202" y="8179"/>
                      <a:pt x="3202" y="7996"/>
                    </a:cubicBezTo>
                    <a:cubicBezTo>
                      <a:pt x="3202" y="7812"/>
                      <a:pt x="3125" y="7636"/>
                      <a:pt x="2991" y="7510"/>
                    </a:cubicBezTo>
                    <a:cubicBezTo>
                      <a:pt x="2864" y="7376"/>
                      <a:pt x="2687" y="7301"/>
                      <a:pt x="2502" y="7301"/>
                    </a:cubicBezTo>
                    <a:cubicBezTo>
                      <a:pt x="2316" y="7301"/>
                      <a:pt x="2140" y="7376"/>
                      <a:pt x="2012" y="7510"/>
                    </a:cubicBezTo>
                    <a:cubicBezTo>
                      <a:pt x="1878" y="7636"/>
                      <a:pt x="1802" y="7812"/>
                      <a:pt x="1802" y="7996"/>
                    </a:cubicBezTo>
                    <a:cubicBezTo>
                      <a:pt x="1802" y="8179"/>
                      <a:pt x="1878" y="8356"/>
                      <a:pt x="2012" y="8482"/>
                    </a:cubicBezTo>
                    <a:cubicBezTo>
                      <a:pt x="2137" y="8621"/>
                      <a:pt x="2317" y="8697"/>
                      <a:pt x="2504" y="8691"/>
                    </a:cubicBezTo>
                    <a:close/>
                    <a:moveTo>
                      <a:pt x="2504" y="6606"/>
                    </a:moveTo>
                    <a:cubicBezTo>
                      <a:pt x="2689" y="6611"/>
                      <a:pt x="2868" y="6535"/>
                      <a:pt x="2991" y="6398"/>
                    </a:cubicBezTo>
                    <a:cubicBezTo>
                      <a:pt x="3118" y="6267"/>
                      <a:pt x="3193" y="6095"/>
                      <a:pt x="3202" y="5912"/>
                    </a:cubicBezTo>
                    <a:cubicBezTo>
                      <a:pt x="3194" y="5730"/>
                      <a:pt x="3119" y="5557"/>
                      <a:pt x="2991" y="5426"/>
                    </a:cubicBezTo>
                    <a:cubicBezTo>
                      <a:pt x="2864" y="5292"/>
                      <a:pt x="2687" y="5217"/>
                      <a:pt x="2502" y="5217"/>
                    </a:cubicBezTo>
                    <a:cubicBezTo>
                      <a:pt x="2316" y="5217"/>
                      <a:pt x="2139" y="5292"/>
                      <a:pt x="2012" y="5426"/>
                    </a:cubicBezTo>
                    <a:cubicBezTo>
                      <a:pt x="1885" y="5557"/>
                      <a:pt x="1810" y="5730"/>
                      <a:pt x="1802" y="5912"/>
                    </a:cubicBezTo>
                    <a:cubicBezTo>
                      <a:pt x="1810" y="6095"/>
                      <a:pt x="1884" y="6267"/>
                      <a:pt x="2012" y="6398"/>
                    </a:cubicBezTo>
                    <a:cubicBezTo>
                      <a:pt x="2137" y="6536"/>
                      <a:pt x="2317" y="6612"/>
                      <a:pt x="2504" y="6606"/>
                    </a:cubicBezTo>
                    <a:close/>
                    <a:moveTo>
                      <a:pt x="5646" y="8691"/>
                    </a:moveTo>
                    <a:cubicBezTo>
                      <a:pt x="5929" y="8695"/>
                      <a:pt x="6185" y="8526"/>
                      <a:pt x="6294" y="8265"/>
                    </a:cubicBezTo>
                    <a:cubicBezTo>
                      <a:pt x="6401" y="8005"/>
                      <a:pt x="6339" y="7705"/>
                      <a:pt x="6136" y="7510"/>
                    </a:cubicBezTo>
                    <a:cubicBezTo>
                      <a:pt x="6009" y="7376"/>
                      <a:pt x="5831" y="7301"/>
                      <a:pt x="5646" y="7301"/>
                    </a:cubicBezTo>
                    <a:cubicBezTo>
                      <a:pt x="5461" y="7301"/>
                      <a:pt x="5284" y="7376"/>
                      <a:pt x="5156" y="7510"/>
                    </a:cubicBezTo>
                    <a:cubicBezTo>
                      <a:pt x="5023" y="7636"/>
                      <a:pt x="4946" y="7812"/>
                      <a:pt x="4946" y="7996"/>
                    </a:cubicBezTo>
                    <a:cubicBezTo>
                      <a:pt x="4946" y="8179"/>
                      <a:pt x="5023" y="8356"/>
                      <a:pt x="5156" y="8482"/>
                    </a:cubicBezTo>
                    <a:cubicBezTo>
                      <a:pt x="5281" y="8621"/>
                      <a:pt x="5461" y="8696"/>
                      <a:pt x="5646" y="8691"/>
                    </a:cubicBezTo>
                    <a:close/>
                    <a:moveTo>
                      <a:pt x="5646" y="6606"/>
                    </a:moveTo>
                    <a:cubicBezTo>
                      <a:pt x="6030" y="6598"/>
                      <a:pt x="6339" y="6292"/>
                      <a:pt x="6349" y="5912"/>
                    </a:cubicBezTo>
                    <a:cubicBezTo>
                      <a:pt x="6340" y="5730"/>
                      <a:pt x="6267" y="5557"/>
                      <a:pt x="6139" y="5426"/>
                    </a:cubicBezTo>
                    <a:cubicBezTo>
                      <a:pt x="6012" y="5292"/>
                      <a:pt x="5834" y="5217"/>
                      <a:pt x="5649" y="5217"/>
                    </a:cubicBezTo>
                    <a:cubicBezTo>
                      <a:pt x="5464" y="5217"/>
                      <a:pt x="5288" y="5292"/>
                      <a:pt x="5159" y="5426"/>
                    </a:cubicBezTo>
                    <a:cubicBezTo>
                      <a:pt x="5032" y="5557"/>
                      <a:pt x="4958" y="5730"/>
                      <a:pt x="4949" y="5912"/>
                    </a:cubicBezTo>
                    <a:cubicBezTo>
                      <a:pt x="4957" y="6093"/>
                      <a:pt x="5029" y="6266"/>
                      <a:pt x="5154" y="6398"/>
                    </a:cubicBezTo>
                    <a:cubicBezTo>
                      <a:pt x="5280" y="6536"/>
                      <a:pt x="5460" y="6612"/>
                      <a:pt x="5646" y="6606"/>
                    </a:cubicBezTo>
                    <a:close/>
                    <a:moveTo>
                      <a:pt x="8630" y="8691"/>
                    </a:moveTo>
                    <a:cubicBezTo>
                      <a:pt x="8817" y="8696"/>
                      <a:pt x="8995" y="8620"/>
                      <a:pt x="9120" y="8482"/>
                    </a:cubicBezTo>
                    <a:cubicBezTo>
                      <a:pt x="9254" y="8356"/>
                      <a:pt x="9330" y="8179"/>
                      <a:pt x="9330" y="7996"/>
                    </a:cubicBezTo>
                    <a:cubicBezTo>
                      <a:pt x="9330" y="7812"/>
                      <a:pt x="9254" y="7636"/>
                      <a:pt x="9120" y="7510"/>
                    </a:cubicBezTo>
                    <a:cubicBezTo>
                      <a:pt x="8993" y="7376"/>
                      <a:pt x="8815" y="7301"/>
                      <a:pt x="8630" y="7301"/>
                    </a:cubicBezTo>
                    <a:cubicBezTo>
                      <a:pt x="8445" y="7301"/>
                      <a:pt x="8268" y="7376"/>
                      <a:pt x="8140" y="7510"/>
                    </a:cubicBezTo>
                    <a:cubicBezTo>
                      <a:pt x="8003" y="7633"/>
                      <a:pt x="7925" y="7811"/>
                      <a:pt x="7930" y="7996"/>
                    </a:cubicBezTo>
                    <a:cubicBezTo>
                      <a:pt x="7939" y="8178"/>
                      <a:pt x="8013" y="8351"/>
                      <a:pt x="8140" y="8482"/>
                    </a:cubicBezTo>
                    <a:cubicBezTo>
                      <a:pt x="8265" y="8620"/>
                      <a:pt x="8444" y="8696"/>
                      <a:pt x="8630" y="8691"/>
                    </a:cubicBezTo>
                    <a:close/>
                    <a:moveTo>
                      <a:pt x="8630" y="6606"/>
                    </a:moveTo>
                    <a:cubicBezTo>
                      <a:pt x="9013" y="6597"/>
                      <a:pt x="9320" y="6291"/>
                      <a:pt x="9329" y="5912"/>
                    </a:cubicBezTo>
                    <a:cubicBezTo>
                      <a:pt x="9320" y="5730"/>
                      <a:pt x="9247" y="5557"/>
                      <a:pt x="9119" y="5426"/>
                    </a:cubicBezTo>
                    <a:cubicBezTo>
                      <a:pt x="8992" y="5292"/>
                      <a:pt x="8814" y="5217"/>
                      <a:pt x="8629" y="5217"/>
                    </a:cubicBezTo>
                    <a:cubicBezTo>
                      <a:pt x="8444" y="5217"/>
                      <a:pt x="8267" y="5292"/>
                      <a:pt x="8139" y="5426"/>
                    </a:cubicBezTo>
                    <a:cubicBezTo>
                      <a:pt x="8013" y="5557"/>
                      <a:pt x="7938" y="5730"/>
                      <a:pt x="7929" y="5912"/>
                    </a:cubicBezTo>
                    <a:cubicBezTo>
                      <a:pt x="7938" y="6095"/>
                      <a:pt x="8012" y="6267"/>
                      <a:pt x="8139" y="6398"/>
                    </a:cubicBezTo>
                    <a:cubicBezTo>
                      <a:pt x="8265" y="6536"/>
                      <a:pt x="8444" y="6612"/>
                      <a:pt x="8630" y="6606"/>
                    </a:cubicBezTo>
                    <a:close/>
                    <a:moveTo>
                      <a:pt x="8630" y="6606"/>
                    </a:move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grpSp>
        <p:nvGrpSpPr>
          <p:cNvPr id="21" name="18">
            <a:extLst>
              <a:ext uri="{FF2B5EF4-FFF2-40B4-BE49-F238E27FC236}">
                <a16:creationId xmlns:a16="http://schemas.microsoft.com/office/drawing/2014/main" id="{433BF253-4F2C-8148-9C65-D18B98225C7B}"/>
              </a:ext>
            </a:extLst>
          </p:cNvPr>
          <p:cNvGrpSpPr/>
          <p:nvPr/>
        </p:nvGrpSpPr>
        <p:grpSpPr>
          <a:xfrm>
            <a:off x="4480255" y="4122456"/>
            <a:ext cx="1040315" cy="1040315"/>
            <a:chOff x="5309998" y="3372289"/>
            <a:chExt cx="944252" cy="944251"/>
          </a:xfrm>
        </p:grpSpPr>
        <p:sp>
          <p:nvSpPr>
            <p:cNvPr id="31" name="16-15">
              <a:extLst>
                <a:ext uri="{FF2B5EF4-FFF2-40B4-BE49-F238E27FC236}">
                  <a16:creationId xmlns:a16="http://schemas.microsoft.com/office/drawing/2014/main" id="{565BE325-1A55-4E4E-8A23-7D75E784A476}"/>
                </a:ext>
              </a:extLst>
            </p:cNvPr>
            <p:cNvSpPr/>
            <p:nvPr/>
          </p:nvSpPr>
          <p:spPr bwMode="auto">
            <a:xfrm rot="10800000">
              <a:off x="5309998" y="337228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nvGrpSpPr>
            <p:cNvPr id="32" name="Group 5">
              <a:extLst>
                <a:ext uri="{FF2B5EF4-FFF2-40B4-BE49-F238E27FC236}">
                  <a16:creationId xmlns:a16="http://schemas.microsoft.com/office/drawing/2014/main" id="{B105DC77-C309-6544-9634-C3C2B9DBE02C}"/>
                </a:ext>
              </a:extLst>
            </p:cNvPr>
            <p:cNvGrpSpPr/>
            <p:nvPr/>
          </p:nvGrpSpPr>
          <p:grpSpPr>
            <a:xfrm>
              <a:off x="5417883" y="3484711"/>
              <a:ext cx="709431" cy="709430"/>
              <a:chOff x="5417883" y="3484711"/>
              <a:chExt cx="709431" cy="709430"/>
            </a:xfrm>
          </p:grpSpPr>
          <p:sp>
            <p:nvSpPr>
              <p:cNvPr id="33" name="16-16">
                <a:extLst>
                  <a:ext uri="{FF2B5EF4-FFF2-40B4-BE49-F238E27FC236}">
                    <a16:creationId xmlns:a16="http://schemas.microsoft.com/office/drawing/2014/main" id="{E969C69A-BEA5-1346-B3F4-CAC619E095A2}"/>
                  </a:ext>
                </a:extLst>
              </p:cNvPr>
              <p:cNvSpPr/>
              <p:nvPr/>
            </p:nvSpPr>
            <p:spPr bwMode="auto">
              <a:xfrm rot="10800000">
                <a:off x="5417883" y="3484711"/>
                <a:ext cx="709431" cy="709430"/>
              </a:xfrm>
              <a:prstGeom prst="ellipse">
                <a:avLst/>
              </a:prstGeom>
              <a:solidFill>
                <a:schemeClr val="accent1"/>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4" name="16-17">
                <a:extLst>
                  <a:ext uri="{FF2B5EF4-FFF2-40B4-BE49-F238E27FC236}">
                    <a16:creationId xmlns:a16="http://schemas.microsoft.com/office/drawing/2014/main" id="{65D9E7B7-CB63-5448-94A3-43E4859D9F7D}"/>
                  </a:ext>
                </a:extLst>
              </p:cNvPr>
              <p:cNvSpPr>
                <a:spLocks noEditPoints="1"/>
              </p:cNvSpPr>
              <p:nvPr/>
            </p:nvSpPr>
            <p:spPr bwMode="auto">
              <a:xfrm>
                <a:off x="5621194" y="3661104"/>
                <a:ext cx="320068" cy="371881"/>
              </a:xfrm>
              <a:custGeom>
                <a:avLst/>
                <a:gdLst>
                  <a:gd name="T0" fmla="*/ 6390 w 7040"/>
                  <a:gd name="T1" fmla="*/ 4928 h 8178"/>
                  <a:gd name="T2" fmla="*/ 4224 w 7040"/>
                  <a:gd name="T3" fmla="*/ 4928 h 8178"/>
                  <a:gd name="T4" fmla="*/ 4224 w 7040"/>
                  <a:gd name="T5" fmla="*/ 3954 h 8178"/>
                  <a:gd name="T6" fmla="*/ 6390 w 7040"/>
                  <a:gd name="T7" fmla="*/ 3954 h 8178"/>
                  <a:gd name="T8" fmla="*/ 7040 w 7040"/>
                  <a:gd name="T9" fmla="*/ 3358 h 8178"/>
                  <a:gd name="T10" fmla="*/ 6390 w 7040"/>
                  <a:gd name="T11" fmla="*/ 2762 h 8178"/>
                  <a:gd name="T12" fmla="*/ 5307 w 7040"/>
                  <a:gd name="T13" fmla="*/ 2762 h 8178"/>
                  <a:gd name="T14" fmla="*/ 6390 w 7040"/>
                  <a:gd name="T15" fmla="*/ 812 h 8178"/>
                  <a:gd name="T16" fmla="*/ 6065 w 7040"/>
                  <a:gd name="T17" fmla="*/ 108 h 8178"/>
                  <a:gd name="T18" fmla="*/ 5199 w 7040"/>
                  <a:gd name="T19" fmla="*/ 271 h 8178"/>
                  <a:gd name="T20" fmla="*/ 3791 w 7040"/>
                  <a:gd name="T21" fmla="*/ 2762 h 8178"/>
                  <a:gd name="T22" fmla="*/ 3412 w 7040"/>
                  <a:gd name="T23" fmla="*/ 2762 h 8178"/>
                  <a:gd name="T24" fmla="*/ 3357 w 7040"/>
                  <a:gd name="T25" fmla="*/ 2708 h 8178"/>
                  <a:gd name="T26" fmla="*/ 2058 w 7040"/>
                  <a:gd name="T27" fmla="*/ 325 h 8178"/>
                  <a:gd name="T28" fmla="*/ 1191 w 7040"/>
                  <a:gd name="T29" fmla="*/ 271 h 8178"/>
                  <a:gd name="T30" fmla="*/ 866 w 7040"/>
                  <a:gd name="T31" fmla="*/ 921 h 8178"/>
                  <a:gd name="T32" fmla="*/ 1949 w 7040"/>
                  <a:gd name="T33" fmla="*/ 2762 h 8178"/>
                  <a:gd name="T34" fmla="*/ 650 w 7040"/>
                  <a:gd name="T35" fmla="*/ 2762 h 8178"/>
                  <a:gd name="T36" fmla="*/ 0 w 7040"/>
                  <a:gd name="T37" fmla="*/ 3358 h 8178"/>
                  <a:gd name="T38" fmla="*/ 650 w 7040"/>
                  <a:gd name="T39" fmla="*/ 3954 h 8178"/>
                  <a:gd name="T40" fmla="*/ 2816 w 7040"/>
                  <a:gd name="T41" fmla="*/ 3954 h 8178"/>
                  <a:gd name="T42" fmla="*/ 2816 w 7040"/>
                  <a:gd name="T43" fmla="*/ 4928 h 8178"/>
                  <a:gd name="T44" fmla="*/ 650 w 7040"/>
                  <a:gd name="T45" fmla="*/ 4928 h 8178"/>
                  <a:gd name="T46" fmla="*/ 0 w 7040"/>
                  <a:gd name="T47" fmla="*/ 5470 h 8178"/>
                  <a:gd name="T48" fmla="*/ 650 w 7040"/>
                  <a:gd name="T49" fmla="*/ 6066 h 8178"/>
                  <a:gd name="T50" fmla="*/ 2816 w 7040"/>
                  <a:gd name="T51" fmla="*/ 6066 h 8178"/>
                  <a:gd name="T52" fmla="*/ 2816 w 7040"/>
                  <a:gd name="T53" fmla="*/ 7582 h 8178"/>
                  <a:gd name="T54" fmla="*/ 3466 w 7040"/>
                  <a:gd name="T55" fmla="*/ 8178 h 8178"/>
                  <a:gd name="T56" fmla="*/ 3466 w 7040"/>
                  <a:gd name="T57" fmla="*/ 8178 h 8178"/>
                  <a:gd name="T58" fmla="*/ 4116 w 7040"/>
                  <a:gd name="T59" fmla="*/ 7582 h 8178"/>
                  <a:gd name="T60" fmla="*/ 4116 w 7040"/>
                  <a:gd name="T61" fmla="*/ 6066 h 8178"/>
                  <a:gd name="T62" fmla="*/ 6282 w 7040"/>
                  <a:gd name="T63" fmla="*/ 6066 h 8178"/>
                  <a:gd name="T64" fmla="*/ 6932 w 7040"/>
                  <a:gd name="T65" fmla="*/ 5470 h 8178"/>
                  <a:gd name="T66" fmla="*/ 6391 w 7040"/>
                  <a:gd name="T67" fmla="*/ 4928 h 8178"/>
                  <a:gd name="T68" fmla="*/ 6391 w 7040"/>
                  <a:gd name="T69" fmla="*/ 4928 h 8178"/>
                  <a:gd name="T70" fmla="*/ 6391 w 7040"/>
                  <a:gd name="T71" fmla="*/ 4928 h 8178"/>
                  <a:gd name="T72" fmla="*/ 6390 w 7040"/>
                  <a:gd name="T73" fmla="*/ 4928 h 8178"/>
                  <a:gd name="T74" fmla="*/ 6390 w 7040"/>
                  <a:gd name="T75" fmla="*/ 4928 h 8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40" h="8178">
                    <a:moveTo>
                      <a:pt x="6390" y="4928"/>
                    </a:moveTo>
                    <a:lnTo>
                      <a:pt x="4224" y="4928"/>
                    </a:lnTo>
                    <a:lnTo>
                      <a:pt x="4224" y="3954"/>
                    </a:lnTo>
                    <a:lnTo>
                      <a:pt x="6390" y="3954"/>
                    </a:lnTo>
                    <a:cubicBezTo>
                      <a:pt x="6770" y="3954"/>
                      <a:pt x="7040" y="3683"/>
                      <a:pt x="7040" y="3358"/>
                    </a:cubicBezTo>
                    <a:cubicBezTo>
                      <a:pt x="7040" y="3033"/>
                      <a:pt x="6715" y="2762"/>
                      <a:pt x="6390" y="2762"/>
                    </a:cubicBezTo>
                    <a:lnTo>
                      <a:pt x="5307" y="2762"/>
                    </a:lnTo>
                    <a:lnTo>
                      <a:pt x="6390" y="812"/>
                    </a:lnTo>
                    <a:cubicBezTo>
                      <a:pt x="6553" y="596"/>
                      <a:pt x="6390" y="271"/>
                      <a:pt x="6065" y="108"/>
                    </a:cubicBezTo>
                    <a:cubicBezTo>
                      <a:pt x="5686" y="0"/>
                      <a:pt x="5307" y="54"/>
                      <a:pt x="5199" y="271"/>
                    </a:cubicBezTo>
                    <a:lnTo>
                      <a:pt x="3791" y="2762"/>
                    </a:lnTo>
                    <a:lnTo>
                      <a:pt x="3412" y="2762"/>
                    </a:lnTo>
                    <a:cubicBezTo>
                      <a:pt x="3412" y="2762"/>
                      <a:pt x="3412" y="2708"/>
                      <a:pt x="3357" y="2708"/>
                    </a:cubicBezTo>
                    <a:lnTo>
                      <a:pt x="2058" y="325"/>
                    </a:lnTo>
                    <a:cubicBezTo>
                      <a:pt x="1895" y="108"/>
                      <a:pt x="1516" y="108"/>
                      <a:pt x="1191" y="271"/>
                    </a:cubicBezTo>
                    <a:cubicBezTo>
                      <a:pt x="866" y="433"/>
                      <a:pt x="758" y="704"/>
                      <a:pt x="866" y="921"/>
                    </a:cubicBezTo>
                    <a:lnTo>
                      <a:pt x="1949" y="2762"/>
                    </a:lnTo>
                    <a:lnTo>
                      <a:pt x="650" y="2762"/>
                    </a:lnTo>
                    <a:cubicBezTo>
                      <a:pt x="325" y="2762"/>
                      <a:pt x="0" y="3033"/>
                      <a:pt x="0" y="3358"/>
                    </a:cubicBezTo>
                    <a:cubicBezTo>
                      <a:pt x="0" y="3683"/>
                      <a:pt x="325" y="3954"/>
                      <a:pt x="650" y="3954"/>
                    </a:cubicBezTo>
                    <a:lnTo>
                      <a:pt x="2816" y="3954"/>
                    </a:lnTo>
                    <a:lnTo>
                      <a:pt x="2816" y="4928"/>
                    </a:lnTo>
                    <a:lnTo>
                      <a:pt x="650" y="4928"/>
                    </a:lnTo>
                    <a:cubicBezTo>
                      <a:pt x="325" y="4928"/>
                      <a:pt x="0" y="5145"/>
                      <a:pt x="0" y="5470"/>
                    </a:cubicBezTo>
                    <a:cubicBezTo>
                      <a:pt x="0" y="5795"/>
                      <a:pt x="325" y="6066"/>
                      <a:pt x="650" y="6066"/>
                    </a:cubicBezTo>
                    <a:lnTo>
                      <a:pt x="2816" y="6066"/>
                    </a:lnTo>
                    <a:lnTo>
                      <a:pt x="2816" y="7582"/>
                    </a:lnTo>
                    <a:cubicBezTo>
                      <a:pt x="2816" y="7907"/>
                      <a:pt x="3141" y="8178"/>
                      <a:pt x="3466" y="8178"/>
                    </a:cubicBezTo>
                    <a:lnTo>
                      <a:pt x="3466" y="8178"/>
                    </a:lnTo>
                    <a:cubicBezTo>
                      <a:pt x="3845" y="8178"/>
                      <a:pt x="4116" y="7907"/>
                      <a:pt x="4116" y="7582"/>
                    </a:cubicBezTo>
                    <a:lnTo>
                      <a:pt x="4116" y="6066"/>
                    </a:lnTo>
                    <a:lnTo>
                      <a:pt x="6282" y="6066"/>
                    </a:lnTo>
                    <a:cubicBezTo>
                      <a:pt x="6661" y="6066"/>
                      <a:pt x="6932" y="5795"/>
                      <a:pt x="6932" y="5470"/>
                    </a:cubicBezTo>
                    <a:cubicBezTo>
                      <a:pt x="7040" y="5145"/>
                      <a:pt x="6715" y="4928"/>
                      <a:pt x="6391" y="4928"/>
                    </a:cubicBezTo>
                    <a:lnTo>
                      <a:pt x="6391" y="4928"/>
                    </a:lnTo>
                    <a:lnTo>
                      <a:pt x="6391" y="4928"/>
                    </a:lnTo>
                    <a:lnTo>
                      <a:pt x="6390" y="4928"/>
                    </a:lnTo>
                    <a:close/>
                    <a:moveTo>
                      <a:pt x="6390" y="4928"/>
                    </a:move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sp>
        <p:nvSpPr>
          <p:cNvPr id="24" name="16-22">
            <a:extLst>
              <a:ext uri="{FF2B5EF4-FFF2-40B4-BE49-F238E27FC236}">
                <a16:creationId xmlns:a16="http://schemas.microsoft.com/office/drawing/2014/main" id="{2A12C58C-FA08-0B41-9CD3-74D7DF2D01E1}"/>
              </a:ext>
            </a:extLst>
          </p:cNvPr>
          <p:cNvSpPr/>
          <p:nvPr/>
        </p:nvSpPr>
        <p:spPr>
          <a:xfrm>
            <a:off x="5552827" y="1276276"/>
            <a:ext cx="1569660" cy="369332"/>
          </a:xfrm>
          <a:prstGeom prst="rect">
            <a:avLst/>
          </a:prstGeom>
        </p:spPr>
        <p:txBody>
          <a:bodyPr wrap="none">
            <a:spAutoFit/>
          </a:body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rial"/>
                <a:ea typeface="微软雅黑"/>
                <a:cs typeface="+mn-ea"/>
                <a:sym typeface="+mn-lt"/>
              </a:rPr>
              <a:t>管理规范方面</a:t>
            </a:r>
          </a:p>
        </p:txBody>
      </p:sp>
      <p:sp>
        <p:nvSpPr>
          <p:cNvPr id="25" name="16-23">
            <a:extLst>
              <a:ext uri="{FF2B5EF4-FFF2-40B4-BE49-F238E27FC236}">
                <a16:creationId xmlns:a16="http://schemas.microsoft.com/office/drawing/2014/main" id="{89BFC223-FC20-F843-A955-8FBE168EDF59}"/>
              </a:ext>
            </a:extLst>
          </p:cNvPr>
          <p:cNvSpPr/>
          <p:nvPr/>
        </p:nvSpPr>
        <p:spPr>
          <a:xfrm>
            <a:off x="6285257" y="2832543"/>
            <a:ext cx="1569660" cy="369332"/>
          </a:xfrm>
          <a:prstGeom prst="rect">
            <a:avLst/>
          </a:prstGeom>
        </p:spPr>
        <p:txBody>
          <a:bodyPr wrap="none">
            <a:spAutoFit/>
          </a:body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rial"/>
                <a:ea typeface="微软雅黑"/>
                <a:cs typeface="+mn-ea"/>
                <a:sym typeface="+mn-lt"/>
              </a:rPr>
              <a:t>管理手段方面</a:t>
            </a:r>
          </a:p>
        </p:txBody>
      </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4548495" cy="461665"/>
          </a:xfrm>
          <a:prstGeom prst="rect">
            <a:avLst/>
          </a:prstGeom>
          <a:noFill/>
        </p:spPr>
        <p:txBody>
          <a:bodyPr wrap="square" rtlCol="0">
            <a:spAutoFit/>
          </a:bodyPr>
          <a:lstStyle/>
          <a:p>
            <a:r>
              <a:rPr lang="zh-CN" altLang="en-US" sz="2400" b="1" spc="200" dirty="0">
                <a:solidFill>
                  <a:srgbClr val="175AA1"/>
                </a:solidFill>
              </a:rPr>
              <a:t>食堂现状</a:t>
            </a:r>
          </a:p>
        </p:txBody>
      </p:sp>
      <p:grpSp>
        <p:nvGrpSpPr>
          <p:cNvPr id="6" name="组合 5">
            <a:extLst>
              <a:ext uri="{FF2B5EF4-FFF2-40B4-BE49-F238E27FC236}">
                <a16:creationId xmlns:a16="http://schemas.microsoft.com/office/drawing/2014/main" id="{E8ADD4F2-9188-9EA4-0F49-B0D89C5AE677}"/>
              </a:ext>
            </a:extLst>
          </p:cNvPr>
          <p:cNvGrpSpPr/>
          <p:nvPr/>
        </p:nvGrpSpPr>
        <p:grpSpPr>
          <a:xfrm>
            <a:off x="464175" y="1114657"/>
            <a:ext cx="3922550" cy="4023812"/>
            <a:chOff x="497148" y="884232"/>
            <a:chExt cx="5663343" cy="5663343"/>
          </a:xfrm>
        </p:grpSpPr>
        <p:sp>
          <p:nvSpPr>
            <p:cNvPr id="48" name="椭圆 47">
              <a:extLst>
                <a:ext uri="{FF2B5EF4-FFF2-40B4-BE49-F238E27FC236}">
                  <a16:creationId xmlns:a16="http://schemas.microsoft.com/office/drawing/2014/main" id="{77AA44D1-D1DE-1945-98C7-AADCB8E01350}"/>
                </a:ext>
              </a:extLst>
            </p:cNvPr>
            <p:cNvSpPr/>
            <p:nvPr/>
          </p:nvSpPr>
          <p:spPr>
            <a:xfrm>
              <a:off x="497148" y="884232"/>
              <a:ext cx="5663343" cy="5663343"/>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7" name="图片 46">
              <a:extLst>
                <a:ext uri="{FF2B5EF4-FFF2-40B4-BE49-F238E27FC236}">
                  <a16:creationId xmlns:a16="http://schemas.microsoft.com/office/drawing/2014/main" id="{9407D83A-9A77-9042-B59B-A90DAD57C587}"/>
                </a:ext>
              </a:extLst>
            </p:cNvPr>
            <p:cNvPicPr/>
            <p:nvPr/>
          </p:nvPicPr>
          <p:blipFill>
            <a:blip r:embed="rId5" cstate="print">
              <a:extLst>
                <a:ext uri="{28A0092B-C50C-407E-A947-70E740481C1C}">
                  <a14:useLocalDpi xmlns:a14="http://schemas.microsoft.com/office/drawing/2010/main" val="0"/>
                </a:ext>
              </a:extLst>
            </a:blip>
            <a:srcRect l="1091" t="715" r="1610" b="2208"/>
            <a:stretch>
              <a:fillRect/>
            </a:stretch>
          </p:blipFill>
          <p:spPr>
            <a:xfrm>
              <a:off x="768809" y="1131109"/>
              <a:ext cx="5082665" cy="5082665"/>
            </a:xfrm>
            <a:custGeom>
              <a:avLst/>
              <a:gdLst>
                <a:gd name="connsiteX0" fmla="*/ 2247660 w 4495320"/>
                <a:gd name="connsiteY0" fmla="*/ 0 h 4495320"/>
                <a:gd name="connsiteX1" fmla="*/ 4495320 w 4495320"/>
                <a:gd name="connsiteY1" fmla="*/ 2247660 h 4495320"/>
                <a:gd name="connsiteX2" fmla="*/ 2247660 w 4495320"/>
                <a:gd name="connsiteY2" fmla="*/ 4495320 h 4495320"/>
                <a:gd name="connsiteX3" fmla="*/ 0 w 4495320"/>
                <a:gd name="connsiteY3" fmla="*/ 2247660 h 4495320"/>
                <a:gd name="connsiteX4" fmla="*/ 2247660 w 4495320"/>
                <a:gd name="connsiteY4" fmla="*/ 0 h 449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320" h="4495320">
                  <a:moveTo>
                    <a:pt x="2247660" y="0"/>
                  </a:moveTo>
                  <a:cubicBezTo>
                    <a:pt x="3489008" y="0"/>
                    <a:pt x="4495320" y="1006312"/>
                    <a:pt x="4495320" y="2247660"/>
                  </a:cubicBezTo>
                  <a:cubicBezTo>
                    <a:pt x="4495320" y="3489008"/>
                    <a:pt x="3489008" y="4495320"/>
                    <a:pt x="2247660" y="4495320"/>
                  </a:cubicBezTo>
                  <a:cubicBezTo>
                    <a:pt x="1006312" y="4495320"/>
                    <a:pt x="0" y="3489008"/>
                    <a:pt x="0" y="2247660"/>
                  </a:cubicBezTo>
                  <a:cubicBezTo>
                    <a:pt x="0" y="1006312"/>
                    <a:pt x="1006312" y="0"/>
                    <a:pt x="2247660" y="0"/>
                  </a:cubicBezTo>
                  <a:close/>
                </a:path>
              </a:pathLst>
            </a:custGeom>
          </p:spPr>
        </p:pic>
      </p:grpSp>
      <p:sp>
        <p:nvSpPr>
          <p:cNvPr id="8" name="矩形 7">
            <a:extLst>
              <a:ext uri="{FF2B5EF4-FFF2-40B4-BE49-F238E27FC236}">
                <a16:creationId xmlns:a16="http://schemas.microsoft.com/office/drawing/2014/main" id="{434B4DD2-E216-60EF-91A4-BD37ABD0C108}"/>
              </a:ext>
            </a:extLst>
          </p:cNvPr>
          <p:cNvSpPr/>
          <p:nvPr/>
        </p:nvSpPr>
        <p:spPr>
          <a:xfrm>
            <a:off x="6214861" y="1641764"/>
            <a:ext cx="5439316" cy="1078116"/>
          </a:xfrm>
          <a:prstGeom prst="rect">
            <a:avLst/>
          </a:prstGeom>
        </p:spPr>
        <p:txBody>
          <a:bodyPr wrap="square">
            <a:spAutoFit/>
          </a:bodyPr>
          <a:lstStyle/>
          <a:p>
            <a:pPr indent="304800" algn="just">
              <a:lnSpc>
                <a:spcPct val="150000"/>
              </a:lnSpc>
            </a:pPr>
            <a:r>
              <a:rPr lang="zh-CN" altLang="en-US" sz="1100" kern="100" dirty="0">
                <a:solidFill>
                  <a:schemeClr val="tx1">
                    <a:lumMod val="75000"/>
                    <a:lumOff val="25000"/>
                  </a:schemeClr>
                </a:solidFill>
                <a:latin typeface="+mn-ea"/>
                <a:cs typeface="Courier New" panose="02070309020205020404" pitchFamily="49" charset="0"/>
              </a:rPr>
              <a:t>需要</a:t>
            </a:r>
            <a:r>
              <a:rPr lang="zh-CN" altLang="zh-CN" sz="1100" kern="100" dirty="0">
                <a:solidFill>
                  <a:schemeClr val="tx1">
                    <a:lumMod val="75000"/>
                    <a:lumOff val="25000"/>
                  </a:schemeClr>
                </a:solidFill>
                <a:latin typeface="+mn-ea"/>
                <a:cs typeface="Courier New" panose="02070309020205020404" pitchFamily="49" charset="0"/>
              </a:rPr>
              <a:t>通过数字化升级，在各项规章制度、操作规范、视觉标识的基础上，实现“放心食堂”管理</a:t>
            </a:r>
            <a:r>
              <a:rPr lang="zh-CN" altLang="zh-CN" sz="1100" kern="100" dirty="0">
                <a:solidFill>
                  <a:schemeClr val="accent1"/>
                </a:solidFill>
                <a:latin typeface="+mn-ea"/>
                <a:cs typeface="Courier New" panose="02070309020205020404" pitchFamily="49" charset="0"/>
              </a:rPr>
              <a:t>标准规范的制定和内容数字化展示</a:t>
            </a:r>
            <a:r>
              <a:rPr lang="zh-CN" altLang="en-US" sz="1100" kern="100" dirty="0">
                <a:solidFill>
                  <a:schemeClr val="tx1">
                    <a:lumMod val="75000"/>
                    <a:lumOff val="25000"/>
                  </a:schemeClr>
                </a:solidFill>
                <a:latin typeface="+mn-ea"/>
                <a:cs typeface="Courier New" panose="02070309020205020404" pitchFamily="49" charset="0"/>
              </a:rPr>
              <a:t>，</a:t>
            </a:r>
            <a:r>
              <a:rPr lang="zh-CN" altLang="zh-CN" sz="1100" kern="100" dirty="0">
                <a:solidFill>
                  <a:schemeClr val="tx1">
                    <a:lumMod val="75000"/>
                    <a:lumOff val="25000"/>
                  </a:schemeClr>
                </a:solidFill>
                <a:latin typeface="+mn-ea"/>
                <a:cs typeface="Courier New" panose="02070309020205020404" pitchFamily="49" charset="0"/>
              </a:rPr>
              <a:t>这将有助于央企食堂逐步形成基于管理规范的贯标规范执行</a:t>
            </a:r>
            <a:r>
              <a:rPr lang="zh-CN" altLang="en-US" sz="1100" kern="100" dirty="0">
                <a:solidFill>
                  <a:schemeClr val="tx1">
                    <a:lumMod val="75000"/>
                    <a:lumOff val="25000"/>
                  </a:schemeClr>
                </a:solidFill>
                <a:latin typeface="+mn-ea"/>
                <a:cs typeface="Courier New" panose="02070309020205020404" pitchFamily="49" charset="0"/>
              </a:rPr>
              <a:t>。</a:t>
            </a:r>
            <a:r>
              <a:rPr lang="zh-CN" altLang="zh-CN" sz="1100" kern="100" dirty="0">
                <a:solidFill>
                  <a:schemeClr val="tx1">
                    <a:lumMod val="75000"/>
                    <a:lumOff val="25000"/>
                  </a:schemeClr>
                </a:solidFill>
                <a:latin typeface="+mn-ea"/>
                <a:cs typeface="Courier New" panose="02070309020205020404" pitchFamily="49" charset="0"/>
              </a:rPr>
              <a:t>同时，提供更多的</a:t>
            </a:r>
            <a:r>
              <a:rPr lang="zh-CN" altLang="zh-CN" sz="1100" kern="100" dirty="0">
                <a:solidFill>
                  <a:schemeClr val="accent1"/>
                </a:solidFill>
                <a:latin typeface="+mn-ea"/>
                <a:cs typeface="Courier New" panose="02070309020205020404" pitchFamily="49" charset="0"/>
              </a:rPr>
              <a:t>后厨动线优化建议和食品安全操作培训</a:t>
            </a:r>
            <a:r>
              <a:rPr lang="zh-CN" altLang="zh-CN" sz="1100" kern="100" dirty="0">
                <a:solidFill>
                  <a:schemeClr val="tx1">
                    <a:lumMod val="75000"/>
                    <a:lumOff val="25000"/>
                  </a:schemeClr>
                </a:solidFill>
                <a:latin typeface="+mn-ea"/>
                <a:cs typeface="Courier New" panose="02070309020205020404" pitchFamily="49" charset="0"/>
              </a:rPr>
              <a:t>，进一步推进央企食堂后勤管理的规范化落地运行。</a:t>
            </a:r>
            <a:endParaRPr lang="zh-CN" altLang="en-US" sz="1100" kern="100" dirty="0">
              <a:solidFill>
                <a:schemeClr val="tx1">
                  <a:lumMod val="75000"/>
                  <a:lumOff val="25000"/>
                </a:schemeClr>
              </a:solidFill>
              <a:latin typeface="+mn-ea"/>
              <a:cs typeface="Courier New" panose="02070309020205020404" pitchFamily="49" charset="0"/>
            </a:endParaRPr>
          </a:p>
        </p:txBody>
      </p:sp>
      <p:sp>
        <p:nvSpPr>
          <p:cNvPr id="9" name="矩形 8">
            <a:extLst>
              <a:ext uri="{FF2B5EF4-FFF2-40B4-BE49-F238E27FC236}">
                <a16:creationId xmlns:a16="http://schemas.microsoft.com/office/drawing/2014/main" id="{8847C95F-518A-AB8C-4A44-3818EDD0AF81}"/>
              </a:ext>
            </a:extLst>
          </p:cNvPr>
          <p:cNvSpPr/>
          <p:nvPr/>
        </p:nvSpPr>
        <p:spPr>
          <a:xfrm>
            <a:off x="6201552" y="3241859"/>
            <a:ext cx="5452625" cy="1078116"/>
          </a:xfrm>
          <a:prstGeom prst="rect">
            <a:avLst/>
          </a:prstGeom>
        </p:spPr>
        <p:txBody>
          <a:bodyPr wrap="square">
            <a:spAutoFit/>
          </a:bodyPr>
          <a:lstStyle/>
          <a:p>
            <a:pPr indent="304800" algn="just">
              <a:lnSpc>
                <a:spcPct val="150000"/>
              </a:lnSpc>
            </a:pPr>
            <a:r>
              <a:rPr lang="zh-CN" altLang="en-US" sz="1100" kern="100" dirty="0">
                <a:solidFill>
                  <a:schemeClr val="tx1">
                    <a:lumMod val="75000"/>
                    <a:lumOff val="25000"/>
                  </a:schemeClr>
                </a:solidFill>
                <a:latin typeface="+mn-ea"/>
                <a:cs typeface="Courier New" panose="02070309020205020404" pitchFamily="49" charset="0"/>
              </a:rPr>
              <a:t>需要通过</a:t>
            </a:r>
            <a:r>
              <a:rPr lang="zh-CN" altLang="en-US" sz="1100" kern="100" dirty="0">
                <a:solidFill>
                  <a:schemeClr val="accent1"/>
                </a:solidFill>
                <a:latin typeface="+mn-ea"/>
                <a:cs typeface="Courier New" panose="02070309020205020404" pitchFamily="49" charset="0"/>
              </a:rPr>
              <a:t>智能化手段</a:t>
            </a:r>
            <a:r>
              <a:rPr lang="zh-CN" altLang="en-US" sz="1100" kern="100" dirty="0">
                <a:solidFill>
                  <a:schemeClr val="tx1">
                    <a:lumMod val="75000"/>
                    <a:lumOff val="25000"/>
                  </a:schemeClr>
                </a:solidFill>
                <a:latin typeface="+mn-ea"/>
                <a:cs typeface="Courier New" panose="02070309020205020404" pitchFamily="49" charset="0"/>
              </a:rPr>
              <a:t>的升级，</a:t>
            </a:r>
            <a:r>
              <a:rPr lang="zh-CN" altLang="en-US" sz="1100" kern="100" dirty="0">
                <a:solidFill>
                  <a:schemeClr val="accent1"/>
                </a:solidFill>
                <a:latin typeface="+mn-ea"/>
                <a:cs typeface="Courier New" panose="02070309020205020404" pitchFamily="49" charset="0"/>
              </a:rPr>
              <a:t>提供符合餐饮服务操作规范的数字化应用场景</a:t>
            </a:r>
            <a:r>
              <a:rPr lang="zh-CN" altLang="en-US" sz="1100" kern="100" dirty="0">
                <a:solidFill>
                  <a:schemeClr val="tx1">
                    <a:lumMod val="75000"/>
                    <a:lumOff val="25000"/>
                  </a:schemeClr>
                </a:solidFill>
                <a:latin typeface="+mn-ea"/>
                <a:cs typeface="Courier New" panose="02070309020205020404" pitchFamily="49" charset="0"/>
              </a:rPr>
              <a:t>，通过</a:t>
            </a:r>
            <a:r>
              <a:rPr lang="en-US" altLang="zh-CN" sz="1100" kern="100" dirty="0">
                <a:solidFill>
                  <a:schemeClr val="accent1"/>
                </a:solidFill>
                <a:latin typeface="+mn-ea"/>
                <a:cs typeface="Courier New" panose="02070309020205020404" pitchFamily="49" charset="0"/>
              </a:rPr>
              <a:t>AI</a:t>
            </a:r>
            <a:r>
              <a:rPr lang="zh-CN" altLang="en-US" sz="1100" kern="100" dirty="0">
                <a:solidFill>
                  <a:schemeClr val="accent1"/>
                </a:solidFill>
                <a:latin typeface="+mn-ea"/>
                <a:cs typeface="Courier New" panose="02070309020205020404" pitchFamily="49" charset="0"/>
              </a:rPr>
              <a:t>技术</a:t>
            </a:r>
            <a:r>
              <a:rPr lang="zh-CN" altLang="en-US" sz="1100" kern="100" dirty="0">
                <a:solidFill>
                  <a:schemeClr val="tx1">
                    <a:lumMod val="75000"/>
                    <a:lumOff val="25000"/>
                  </a:schemeClr>
                </a:solidFill>
                <a:latin typeface="+mn-ea"/>
                <a:cs typeface="Courier New" panose="02070309020205020404" pitchFamily="49" charset="0"/>
              </a:rPr>
              <a:t>在食堂食品安全管理中的应用，</a:t>
            </a:r>
            <a:r>
              <a:rPr lang="zh-CN" altLang="en-US" sz="1100" kern="100" dirty="0">
                <a:solidFill>
                  <a:schemeClr val="accent1"/>
                </a:solidFill>
                <a:latin typeface="+mn-ea"/>
                <a:cs typeface="Courier New" panose="02070309020205020404" pitchFamily="49" charset="0"/>
              </a:rPr>
              <a:t>实现全面、全天候、无死角的自动化巡查</a:t>
            </a:r>
            <a:r>
              <a:rPr lang="zh-CN" altLang="en-US" sz="1100" kern="100" dirty="0">
                <a:solidFill>
                  <a:schemeClr val="tx1">
                    <a:lumMod val="75000"/>
                    <a:lumOff val="25000"/>
                  </a:schemeClr>
                </a:solidFill>
                <a:latin typeface="+mn-ea"/>
                <a:cs typeface="Courier New" panose="02070309020205020404" pitchFamily="49" charset="0"/>
              </a:rPr>
              <a:t>，帮助后厨管理者及时发现并处理潜在的安全隐患；通过</a:t>
            </a:r>
            <a:r>
              <a:rPr lang="zh-CN" altLang="en-US" sz="1100" kern="100" dirty="0">
                <a:solidFill>
                  <a:schemeClr val="accent1"/>
                </a:solidFill>
                <a:latin typeface="+mn-ea"/>
                <a:cs typeface="Courier New" panose="02070309020205020404" pitchFamily="49" charset="0"/>
              </a:rPr>
              <a:t>数字化平台</a:t>
            </a:r>
            <a:r>
              <a:rPr lang="zh-CN" altLang="en-US" sz="1100" kern="100" dirty="0">
                <a:solidFill>
                  <a:schemeClr val="tx1">
                    <a:lumMod val="75000"/>
                    <a:lumOff val="25000"/>
                  </a:schemeClr>
                </a:solidFill>
                <a:latin typeface="+mn-ea"/>
                <a:cs typeface="Courier New" panose="02070309020205020404" pitchFamily="49" charset="0"/>
              </a:rPr>
              <a:t>的构建，实现食堂各个环节，如食品安全策划、管理措施制定、质量管理过程等精细化管理 。 </a:t>
            </a:r>
          </a:p>
        </p:txBody>
      </p:sp>
      <p:sp>
        <p:nvSpPr>
          <p:cNvPr id="11" name="矩形 10">
            <a:extLst>
              <a:ext uri="{FF2B5EF4-FFF2-40B4-BE49-F238E27FC236}">
                <a16:creationId xmlns:a16="http://schemas.microsoft.com/office/drawing/2014/main" id="{E05D7A2F-C994-8D5C-494C-23F0E57F2AE0}"/>
              </a:ext>
            </a:extLst>
          </p:cNvPr>
          <p:cNvSpPr/>
          <p:nvPr/>
        </p:nvSpPr>
        <p:spPr>
          <a:xfrm>
            <a:off x="6285257" y="4947212"/>
            <a:ext cx="5368920" cy="1033296"/>
          </a:xfrm>
          <a:prstGeom prst="rect">
            <a:avLst/>
          </a:prstGeom>
        </p:spPr>
        <p:txBody>
          <a:bodyPr wrap="square">
            <a:spAutoFit/>
          </a:bodyPr>
          <a:lstStyle/>
          <a:p>
            <a:pPr indent="304800" algn="just">
              <a:lnSpc>
                <a:spcPct val="150000"/>
              </a:lnSpc>
            </a:pPr>
            <a:r>
              <a:rPr lang="zh-CN" altLang="en-US" sz="1050" kern="100" dirty="0">
                <a:solidFill>
                  <a:schemeClr val="tx1">
                    <a:lumMod val="75000"/>
                    <a:lumOff val="25000"/>
                  </a:schemeClr>
                </a:solidFill>
                <a:latin typeface="+mn-ea"/>
                <a:cs typeface="Courier New" panose="02070309020205020404" pitchFamily="49" charset="0"/>
              </a:rPr>
              <a:t>需要通过智能化设备</a:t>
            </a:r>
            <a:r>
              <a:rPr lang="zh-CN" altLang="en-US" sz="1050" kern="100" dirty="0">
                <a:solidFill>
                  <a:schemeClr val="accent1"/>
                </a:solidFill>
                <a:latin typeface="+mn-ea"/>
                <a:cs typeface="Courier New" panose="02070309020205020404" pitchFamily="49" charset="0"/>
              </a:rPr>
              <a:t>构建视觉覆盖的场景和信息展示的窗口</a:t>
            </a:r>
            <a:r>
              <a:rPr lang="zh-CN" altLang="en-US" sz="1050" kern="100" dirty="0">
                <a:solidFill>
                  <a:schemeClr val="tx1">
                    <a:lumMod val="75000"/>
                    <a:lumOff val="25000"/>
                  </a:schemeClr>
                </a:solidFill>
                <a:latin typeface="+mn-ea"/>
                <a:cs typeface="Courier New" panose="02070309020205020404" pitchFamily="49" charset="0"/>
              </a:rPr>
              <a:t>，</a:t>
            </a:r>
            <a:r>
              <a:rPr lang="zh-CN" altLang="en-US" sz="1050" kern="100" dirty="0">
                <a:solidFill>
                  <a:schemeClr val="accent1"/>
                </a:solidFill>
                <a:latin typeface="+mn-ea"/>
                <a:cs typeface="Courier New" panose="02070309020205020404" pitchFamily="49" charset="0"/>
              </a:rPr>
              <a:t>公示食品安全信息</a:t>
            </a:r>
            <a:r>
              <a:rPr lang="zh-CN" altLang="en-US" sz="1050" kern="100" dirty="0">
                <a:solidFill>
                  <a:schemeClr val="tx1">
                    <a:lumMod val="75000"/>
                    <a:lumOff val="25000"/>
                  </a:schemeClr>
                </a:solidFill>
                <a:latin typeface="+mn-ea"/>
                <a:cs typeface="Courier New" panose="02070309020205020404" pitchFamily="49" charset="0"/>
              </a:rPr>
              <a:t>，如证照信息、量化分级信息、从业人员健康证、日常监督检查情况、投诉举报电话等，展示</a:t>
            </a:r>
            <a:r>
              <a:rPr lang="zh-CN" altLang="en-US" sz="1050" kern="100" dirty="0">
                <a:solidFill>
                  <a:schemeClr val="accent1"/>
                </a:solidFill>
                <a:latin typeface="+mn-ea"/>
                <a:cs typeface="Courier New" panose="02070309020205020404" pitchFamily="49" charset="0"/>
              </a:rPr>
              <a:t>餐饮节约、使用公筷公勺等公益宣传广告</a:t>
            </a:r>
            <a:r>
              <a:rPr lang="zh-CN" altLang="en-US" sz="1050" kern="100" dirty="0">
                <a:solidFill>
                  <a:schemeClr val="tx1">
                    <a:lumMod val="75000"/>
                    <a:lumOff val="25000"/>
                  </a:schemeClr>
                </a:solidFill>
                <a:latin typeface="+mn-ea"/>
                <a:cs typeface="Courier New" panose="02070309020205020404" pitchFamily="49" charset="0"/>
              </a:rPr>
              <a:t>，并</a:t>
            </a:r>
            <a:r>
              <a:rPr lang="zh-CN" altLang="en-US" sz="1050" kern="100" dirty="0">
                <a:solidFill>
                  <a:schemeClr val="accent1"/>
                </a:solidFill>
                <a:latin typeface="+mn-ea"/>
                <a:cs typeface="Courier New" panose="02070309020205020404" pitchFamily="49" charset="0"/>
              </a:rPr>
              <a:t>收集食堂就餐评价反馈信息</a:t>
            </a:r>
            <a:r>
              <a:rPr lang="zh-CN" altLang="en-US" sz="1050" kern="100" dirty="0">
                <a:solidFill>
                  <a:schemeClr val="tx1">
                    <a:lumMod val="75000"/>
                    <a:lumOff val="25000"/>
                  </a:schemeClr>
                </a:solidFill>
                <a:latin typeface="+mn-ea"/>
                <a:cs typeface="Courier New" panose="02070309020205020404" pitchFamily="49" charset="0"/>
              </a:rPr>
              <a:t>。其次，采用物联网技术提供消毒控制的智能化管理，以防止食品食材变质并降低过程损耗。  </a:t>
            </a:r>
          </a:p>
        </p:txBody>
      </p:sp>
      <p:sp>
        <p:nvSpPr>
          <p:cNvPr id="14" name="文本框 13">
            <a:extLst>
              <a:ext uri="{FF2B5EF4-FFF2-40B4-BE49-F238E27FC236}">
                <a16:creationId xmlns:a16="http://schemas.microsoft.com/office/drawing/2014/main" id="{0B813B16-8F25-B86C-59BD-BA132C33D009}"/>
              </a:ext>
            </a:extLst>
          </p:cNvPr>
          <p:cNvSpPr txBox="1"/>
          <p:nvPr/>
        </p:nvSpPr>
        <p:spPr>
          <a:xfrm>
            <a:off x="506949" y="5257116"/>
            <a:ext cx="3973306" cy="830997"/>
          </a:xfrm>
          <a:prstGeom prst="rect">
            <a:avLst/>
          </a:prstGeom>
          <a:noFill/>
        </p:spPr>
        <p:txBody>
          <a:bodyPr wrap="square" rtlCol="0">
            <a:spAutoFit/>
          </a:bodyPr>
          <a:lstStyle/>
          <a:p>
            <a:r>
              <a:rPr lang="zh-CN" altLang="en-US" sz="1200" dirty="0"/>
              <a:t>中国中检食堂在后厨管理方面已经有一定的明厨亮灶应用基础，但在综合运用现代信息技术，包括数字视频分析、移动互联、物联网、大数据、人工智能、融合食品安全风险评估模型和消费体验交互等方面仍有提升空间。</a:t>
            </a:r>
          </a:p>
        </p:txBody>
      </p:sp>
    </p:spTree>
    <p:custDataLst>
      <p:tags r:id="rId1"/>
    </p:custDataLst>
    <p:extLst>
      <p:ext uri="{BB962C8B-B14F-4D97-AF65-F5344CB8AC3E}">
        <p14:creationId xmlns:p14="http://schemas.microsoft.com/office/powerpoint/2010/main" val="43221880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4548495" cy="461665"/>
          </a:xfrm>
          <a:prstGeom prst="rect">
            <a:avLst/>
          </a:prstGeom>
          <a:noFill/>
        </p:spPr>
        <p:txBody>
          <a:bodyPr wrap="square" rtlCol="0">
            <a:spAutoFit/>
          </a:bodyPr>
          <a:lstStyle/>
          <a:p>
            <a:r>
              <a:rPr lang="zh-CN" altLang="en-US" sz="2400" b="1" spc="200" dirty="0">
                <a:solidFill>
                  <a:srgbClr val="175AA1"/>
                </a:solidFill>
              </a:rPr>
              <a:t>项目目标</a:t>
            </a:r>
          </a:p>
        </p:txBody>
      </p:sp>
      <p:grpSp>
        <p:nvGrpSpPr>
          <p:cNvPr id="21" name="组合 20">
            <a:extLst>
              <a:ext uri="{FF2B5EF4-FFF2-40B4-BE49-F238E27FC236}">
                <a16:creationId xmlns:a16="http://schemas.microsoft.com/office/drawing/2014/main" id="{BFE66D80-B43E-CB4C-B991-6EBA77A702D1}"/>
              </a:ext>
            </a:extLst>
          </p:cNvPr>
          <p:cNvGrpSpPr/>
          <p:nvPr/>
        </p:nvGrpSpPr>
        <p:grpSpPr>
          <a:xfrm>
            <a:off x="932821" y="1235993"/>
            <a:ext cx="10262938" cy="3525364"/>
            <a:chOff x="914399" y="2612520"/>
            <a:chExt cx="10262938" cy="3525364"/>
          </a:xfrm>
        </p:grpSpPr>
        <p:sp>
          <p:nvSpPr>
            <p:cNvPr id="15" name="矩形 14">
              <a:extLst>
                <a:ext uri="{FF2B5EF4-FFF2-40B4-BE49-F238E27FC236}">
                  <a16:creationId xmlns:a16="http://schemas.microsoft.com/office/drawing/2014/main" id="{9ABFB46A-8CCB-6247-853C-0823F8E23C74}"/>
                </a:ext>
              </a:extLst>
            </p:cNvPr>
            <p:cNvSpPr/>
            <p:nvPr/>
          </p:nvSpPr>
          <p:spPr>
            <a:xfrm>
              <a:off x="914399" y="2827423"/>
              <a:ext cx="5690937" cy="3310461"/>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3" name="组合 22">
              <a:extLst>
                <a:ext uri="{FF2B5EF4-FFF2-40B4-BE49-F238E27FC236}">
                  <a16:creationId xmlns:a16="http://schemas.microsoft.com/office/drawing/2014/main" id="{E1EB05A5-4482-E44F-A410-0F4D629FCD90}"/>
                </a:ext>
              </a:extLst>
            </p:cNvPr>
            <p:cNvGrpSpPr/>
            <p:nvPr/>
          </p:nvGrpSpPr>
          <p:grpSpPr>
            <a:xfrm>
              <a:off x="1352626" y="3272592"/>
              <a:ext cx="4879735" cy="487553"/>
              <a:chOff x="1082736" y="3429000"/>
              <a:chExt cx="4881006" cy="487680"/>
            </a:xfrm>
          </p:grpSpPr>
          <p:sp>
            <p:nvSpPr>
              <p:cNvPr id="24" name="矩形: 圆角 15">
                <a:extLst>
                  <a:ext uri="{FF2B5EF4-FFF2-40B4-BE49-F238E27FC236}">
                    <a16:creationId xmlns:a16="http://schemas.microsoft.com/office/drawing/2014/main" id="{9E8245A6-5490-A748-B329-50E11D83975B}"/>
                  </a:ext>
                </a:extLst>
              </p:cNvPr>
              <p:cNvSpPr/>
              <p:nvPr/>
            </p:nvSpPr>
            <p:spPr>
              <a:xfrm>
                <a:off x="1082736" y="3429000"/>
                <a:ext cx="4881006" cy="487680"/>
              </a:xfrm>
              <a:prstGeom prst="roundRect">
                <a:avLst>
                  <a:gd name="adj" fmla="val 50000"/>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dirty="0">
                  <a:solidFill>
                    <a:schemeClr val="tx2">
                      <a:lumMod val="25000"/>
                    </a:schemeClr>
                  </a:solidFill>
                  <a:latin typeface="Arial"/>
                  <a:ea typeface="微软雅黑"/>
                  <a:sym typeface="Arial"/>
                </a:endParaRPr>
              </a:p>
            </p:txBody>
          </p:sp>
          <p:sp>
            <p:nvSpPr>
              <p:cNvPr id="25" name="文本框 24">
                <a:extLst>
                  <a:ext uri="{FF2B5EF4-FFF2-40B4-BE49-F238E27FC236}">
                    <a16:creationId xmlns:a16="http://schemas.microsoft.com/office/drawing/2014/main" id="{9B6F4599-0280-CB4B-A433-2AAA89F197CC}"/>
                  </a:ext>
                </a:extLst>
              </p:cNvPr>
              <p:cNvSpPr txBox="1"/>
              <p:nvPr/>
            </p:nvSpPr>
            <p:spPr>
              <a:xfrm>
                <a:off x="1669473" y="3488174"/>
                <a:ext cx="4173922" cy="338642"/>
              </a:xfrm>
              <a:prstGeom prst="rect">
                <a:avLst/>
              </a:prstGeom>
              <a:noFill/>
            </p:spPr>
            <p:txBody>
              <a:bodyPr wrap="square">
                <a:spAutoFit/>
              </a:bodyPr>
              <a:lstStyle/>
              <a:p>
                <a:pPr defTabSz="914172">
                  <a:defRPr/>
                </a:pPr>
                <a:r>
                  <a:rPr lang="zh-CN" altLang="zh-CN" sz="1600" dirty="0">
                    <a:solidFill>
                      <a:schemeClr val="tx2">
                        <a:lumMod val="25000"/>
                      </a:schemeClr>
                    </a:solidFill>
                  </a:rPr>
                  <a:t>加强食堂食品安全日常管理</a:t>
                </a:r>
                <a:r>
                  <a:rPr lang="zh-CN" altLang="en-US" sz="1600" dirty="0">
                    <a:solidFill>
                      <a:schemeClr val="tx2">
                        <a:lumMod val="25000"/>
                      </a:schemeClr>
                    </a:solidFill>
                    <a:latin typeface="Arial"/>
                    <a:ea typeface="微软雅黑"/>
                    <a:sym typeface="Arial"/>
                  </a:rPr>
                  <a:t>；</a:t>
                </a:r>
                <a:endParaRPr lang="en-US" altLang="zh-CN" sz="1600" dirty="0">
                  <a:solidFill>
                    <a:schemeClr val="tx2">
                      <a:lumMod val="25000"/>
                    </a:schemeClr>
                  </a:solidFill>
                  <a:latin typeface="Arial"/>
                  <a:ea typeface="微软雅黑"/>
                  <a:sym typeface="Arial"/>
                </a:endParaRPr>
              </a:p>
            </p:txBody>
          </p:sp>
          <p:sp>
            <p:nvSpPr>
              <p:cNvPr id="26" name="箭头: 右 17">
                <a:extLst>
                  <a:ext uri="{FF2B5EF4-FFF2-40B4-BE49-F238E27FC236}">
                    <a16:creationId xmlns:a16="http://schemas.microsoft.com/office/drawing/2014/main" id="{73493037-11E2-F24C-B8AE-62A9CD64BEB8}"/>
                  </a:ext>
                </a:extLst>
              </p:cNvPr>
              <p:cNvSpPr/>
              <p:nvPr/>
            </p:nvSpPr>
            <p:spPr>
              <a:xfrm>
                <a:off x="1276005" y="3512503"/>
                <a:ext cx="384048" cy="320675"/>
              </a:xfrm>
              <a:prstGeom prst="rightArrow">
                <a:avLst>
                  <a:gd name="adj1" fmla="val 50000"/>
                  <a:gd name="adj2" fmla="val 633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a:solidFill>
                    <a:schemeClr val="tx2">
                      <a:lumMod val="25000"/>
                    </a:schemeClr>
                  </a:solidFill>
                  <a:latin typeface="Arial"/>
                  <a:ea typeface="微软雅黑"/>
                  <a:sym typeface="Arial"/>
                </a:endParaRPr>
              </a:p>
            </p:txBody>
          </p:sp>
        </p:grpSp>
        <p:grpSp>
          <p:nvGrpSpPr>
            <p:cNvPr id="27" name="组合 26">
              <a:extLst>
                <a:ext uri="{FF2B5EF4-FFF2-40B4-BE49-F238E27FC236}">
                  <a16:creationId xmlns:a16="http://schemas.microsoft.com/office/drawing/2014/main" id="{3749BDD0-4A93-4F4B-B390-7CF744AB8FFB}"/>
                </a:ext>
              </a:extLst>
            </p:cNvPr>
            <p:cNvGrpSpPr/>
            <p:nvPr/>
          </p:nvGrpSpPr>
          <p:grpSpPr>
            <a:xfrm>
              <a:off x="1352626" y="3975234"/>
              <a:ext cx="4879735" cy="487553"/>
              <a:chOff x="1082736" y="3429000"/>
              <a:chExt cx="4881006" cy="487680"/>
            </a:xfrm>
          </p:grpSpPr>
          <p:sp>
            <p:nvSpPr>
              <p:cNvPr id="35" name="矩形: 圆角 69">
                <a:extLst>
                  <a:ext uri="{FF2B5EF4-FFF2-40B4-BE49-F238E27FC236}">
                    <a16:creationId xmlns:a16="http://schemas.microsoft.com/office/drawing/2014/main" id="{5F2E7726-575E-9D4A-968F-3556587BD2EE}"/>
                  </a:ext>
                </a:extLst>
              </p:cNvPr>
              <p:cNvSpPr/>
              <p:nvPr/>
            </p:nvSpPr>
            <p:spPr>
              <a:xfrm>
                <a:off x="1082736" y="3429000"/>
                <a:ext cx="4881006" cy="487680"/>
              </a:xfrm>
              <a:prstGeom prst="roundRect">
                <a:avLst>
                  <a:gd name="adj" fmla="val 50000"/>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a:solidFill>
                    <a:schemeClr val="tx2">
                      <a:lumMod val="25000"/>
                    </a:schemeClr>
                  </a:solidFill>
                  <a:latin typeface="Arial"/>
                  <a:ea typeface="微软雅黑"/>
                  <a:sym typeface="Arial"/>
                </a:endParaRPr>
              </a:p>
            </p:txBody>
          </p:sp>
          <p:sp>
            <p:nvSpPr>
              <p:cNvPr id="36" name="文本框 35">
                <a:extLst>
                  <a:ext uri="{FF2B5EF4-FFF2-40B4-BE49-F238E27FC236}">
                    <a16:creationId xmlns:a16="http://schemas.microsoft.com/office/drawing/2014/main" id="{8636C355-357D-D64F-8C52-477FC8F29934}"/>
                  </a:ext>
                </a:extLst>
              </p:cNvPr>
              <p:cNvSpPr txBox="1"/>
              <p:nvPr/>
            </p:nvSpPr>
            <p:spPr>
              <a:xfrm>
                <a:off x="1669474" y="3488174"/>
                <a:ext cx="3969329" cy="338642"/>
              </a:xfrm>
              <a:prstGeom prst="rect">
                <a:avLst/>
              </a:prstGeom>
              <a:noFill/>
            </p:spPr>
            <p:txBody>
              <a:bodyPr wrap="square">
                <a:spAutoFit/>
              </a:bodyPr>
              <a:lstStyle/>
              <a:p>
                <a:pPr defTabSz="914172">
                  <a:defRPr/>
                </a:pPr>
                <a:r>
                  <a:rPr lang="zh-CN" altLang="zh-CN" sz="1600" dirty="0">
                    <a:solidFill>
                      <a:schemeClr val="tx2">
                        <a:lumMod val="25000"/>
                      </a:schemeClr>
                    </a:solidFill>
                  </a:rPr>
                  <a:t>落实食堂食品安全主体责任</a:t>
                </a:r>
                <a:r>
                  <a:rPr lang="zh-CN" altLang="en-US" sz="1600" dirty="0">
                    <a:solidFill>
                      <a:schemeClr val="tx2">
                        <a:lumMod val="25000"/>
                      </a:schemeClr>
                    </a:solidFill>
                    <a:latin typeface="Arial"/>
                    <a:ea typeface="微软雅黑"/>
                    <a:sym typeface="Arial"/>
                  </a:rPr>
                  <a:t>；</a:t>
                </a:r>
              </a:p>
            </p:txBody>
          </p:sp>
          <p:sp>
            <p:nvSpPr>
              <p:cNvPr id="37" name="箭头: 右 71">
                <a:extLst>
                  <a:ext uri="{FF2B5EF4-FFF2-40B4-BE49-F238E27FC236}">
                    <a16:creationId xmlns:a16="http://schemas.microsoft.com/office/drawing/2014/main" id="{2AF0236A-7E29-F042-9A89-8F3BAB3E384F}"/>
                  </a:ext>
                </a:extLst>
              </p:cNvPr>
              <p:cNvSpPr/>
              <p:nvPr/>
            </p:nvSpPr>
            <p:spPr>
              <a:xfrm>
                <a:off x="1276005" y="3512503"/>
                <a:ext cx="384048" cy="320675"/>
              </a:xfrm>
              <a:prstGeom prst="rightArrow">
                <a:avLst>
                  <a:gd name="adj1" fmla="val 50000"/>
                  <a:gd name="adj2" fmla="val 633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a:solidFill>
                    <a:schemeClr val="tx2">
                      <a:lumMod val="25000"/>
                    </a:schemeClr>
                  </a:solidFill>
                  <a:latin typeface="Arial"/>
                  <a:ea typeface="微软雅黑"/>
                  <a:sym typeface="Arial"/>
                </a:endParaRPr>
              </a:p>
            </p:txBody>
          </p:sp>
        </p:grpSp>
        <p:grpSp>
          <p:nvGrpSpPr>
            <p:cNvPr id="46" name="组合 45">
              <a:extLst>
                <a:ext uri="{FF2B5EF4-FFF2-40B4-BE49-F238E27FC236}">
                  <a16:creationId xmlns:a16="http://schemas.microsoft.com/office/drawing/2014/main" id="{29A5CB05-BC4D-AE4E-BA7F-85DEC2BBE7B9}"/>
                </a:ext>
              </a:extLst>
            </p:cNvPr>
            <p:cNvGrpSpPr/>
            <p:nvPr/>
          </p:nvGrpSpPr>
          <p:grpSpPr>
            <a:xfrm>
              <a:off x="1352627" y="4677876"/>
              <a:ext cx="4879734" cy="487553"/>
              <a:chOff x="1082737" y="3429000"/>
              <a:chExt cx="4881005" cy="487680"/>
            </a:xfrm>
          </p:grpSpPr>
          <p:sp>
            <p:nvSpPr>
              <p:cNvPr id="47" name="矩形: 圆角 69">
                <a:extLst>
                  <a:ext uri="{FF2B5EF4-FFF2-40B4-BE49-F238E27FC236}">
                    <a16:creationId xmlns:a16="http://schemas.microsoft.com/office/drawing/2014/main" id="{DDB77B84-A5EC-7140-B185-06C1DB1DEAC6}"/>
                  </a:ext>
                </a:extLst>
              </p:cNvPr>
              <p:cNvSpPr/>
              <p:nvPr/>
            </p:nvSpPr>
            <p:spPr>
              <a:xfrm>
                <a:off x="1082737" y="3429000"/>
                <a:ext cx="4881005" cy="487680"/>
              </a:xfrm>
              <a:prstGeom prst="roundRect">
                <a:avLst>
                  <a:gd name="adj" fmla="val 50000"/>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a:solidFill>
                    <a:schemeClr val="tx2">
                      <a:lumMod val="25000"/>
                    </a:schemeClr>
                  </a:solidFill>
                  <a:latin typeface="Arial"/>
                  <a:ea typeface="微软雅黑"/>
                  <a:sym typeface="Arial"/>
                </a:endParaRPr>
              </a:p>
            </p:txBody>
          </p:sp>
          <p:sp>
            <p:nvSpPr>
              <p:cNvPr id="48" name="文本框 47">
                <a:extLst>
                  <a:ext uri="{FF2B5EF4-FFF2-40B4-BE49-F238E27FC236}">
                    <a16:creationId xmlns:a16="http://schemas.microsoft.com/office/drawing/2014/main" id="{2C948F0E-802A-7143-9684-63037E6AC305}"/>
                  </a:ext>
                </a:extLst>
              </p:cNvPr>
              <p:cNvSpPr txBox="1"/>
              <p:nvPr/>
            </p:nvSpPr>
            <p:spPr>
              <a:xfrm>
                <a:off x="1669474" y="3488174"/>
                <a:ext cx="4173921" cy="338642"/>
              </a:xfrm>
              <a:prstGeom prst="rect">
                <a:avLst/>
              </a:prstGeom>
              <a:noFill/>
            </p:spPr>
            <p:txBody>
              <a:bodyPr wrap="square">
                <a:spAutoFit/>
              </a:bodyPr>
              <a:lstStyle/>
              <a:p>
                <a:pPr defTabSz="914172">
                  <a:defRPr/>
                </a:pPr>
                <a:r>
                  <a:rPr lang="zh-CN" altLang="zh-CN" sz="1600" dirty="0">
                    <a:solidFill>
                      <a:schemeClr val="tx2">
                        <a:lumMod val="25000"/>
                      </a:schemeClr>
                    </a:solidFill>
                  </a:rPr>
                  <a:t>提高</a:t>
                </a:r>
                <a:r>
                  <a:rPr lang="zh-CN" altLang="en-US" sz="1600" dirty="0">
                    <a:solidFill>
                      <a:schemeClr val="tx2">
                        <a:lumMod val="25000"/>
                      </a:schemeClr>
                    </a:solidFill>
                  </a:rPr>
                  <a:t>食堂</a:t>
                </a:r>
                <a:r>
                  <a:rPr lang="zh-CN" altLang="zh-CN" sz="1600" dirty="0">
                    <a:solidFill>
                      <a:schemeClr val="tx2">
                        <a:lumMod val="25000"/>
                      </a:schemeClr>
                    </a:solidFill>
                  </a:rPr>
                  <a:t>从业人员的专业素质和安全意识</a:t>
                </a:r>
                <a:r>
                  <a:rPr lang="zh-CN" altLang="en-US" sz="1600" dirty="0">
                    <a:solidFill>
                      <a:schemeClr val="tx2">
                        <a:lumMod val="25000"/>
                      </a:schemeClr>
                    </a:solidFill>
                    <a:latin typeface="Arial"/>
                    <a:ea typeface="微软雅黑"/>
                    <a:sym typeface="Arial"/>
                  </a:rPr>
                  <a:t>；</a:t>
                </a:r>
              </a:p>
            </p:txBody>
          </p:sp>
          <p:sp>
            <p:nvSpPr>
              <p:cNvPr id="49" name="箭头: 右 71">
                <a:extLst>
                  <a:ext uri="{FF2B5EF4-FFF2-40B4-BE49-F238E27FC236}">
                    <a16:creationId xmlns:a16="http://schemas.microsoft.com/office/drawing/2014/main" id="{A1BE035D-C50A-434C-BEED-E06F391F9E71}"/>
                  </a:ext>
                </a:extLst>
              </p:cNvPr>
              <p:cNvSpPr/>
              <p:nvPr/>
            </p:nvSpPr>
            <p:spPr>
              <a:xfrm>
                <a:off x="1276005" y="3512503"/>
                <a:ext cx="384048" cy="320675"/>
              </a:xfrm>
              <a:prstGeom prst="rightArrow">
                <a:avLst>
                  <a:gd name="adj1" fmla="val 50000"/>
                  <a:gd name="adj2" fmla="val 633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a:solidFill>
                    <a:schemeClr val="tx2">
                      <a:lumMod val="25000"/>
                    </a:schemeClr>
                  </a:solidFill>
                  <a:latin typeface="Arial"/>
                  <a:ea typeface="微软雅黑"/>
                  <a:sym typeface="Arial"/>
                </a:endParaRPr>
              </a:p>
            </p:txBody>
          </p:sp>
        </p:grpSp>
        <p:grpSp>
          <p:nvGrpSpPr>
            <p:cNvPr id="50" name="组合 49">
              <a:extLst>
                <a:ext uri="{FF2B5EF4-FFF2-40B4-BE49-F238E27FC236}">
                  <a16:creationId xmlns:a16="http://schemas.microsoft.com/office/drawing/2014/main" id="{C4FC8D1F-4885-464B-B980-F9C8C14976C8}"/>
                </a:ext>
              </a:extLst>
            </p:cNvPr>
            <p:cNvGrpSpPr/>
            <p:nvPr/>
          </p:nvGrpSpPr>
          <p:grpSpPr>
            <a:xfrm>
              <a:off x="1352626" y="5380519"/>
              <a:ext cx="4879735" cy="487553"/>
              <a:chOff x="1082736" y="3429000"/>
              <a:chExt cx="4881006" cy="487680"/>
            </a:xfrm>
          </p:grpSpPr>
          <p:sp>
            <p:nvSpPr>
              <p:cNvPr id="51" name="矩形: 圆角 69">
                <a:extLst>
                  <a:ext uri="{FF2B5EF4-FFF2-40B4-BE49-F238E27FC236}">
                    <a16:creationId xmlns:a16="http://schemas.microsoft.com/office/drawing/2014/main" id="{2B4E52C4-969C-3C42-8E54-1DD6E9BA4CD7}"/>
                  </a:ext>
                </a:extLst>
              </p:cNvPr>
              <p:cNvSpPr/>
              <p:nvPr/>
            </p:nvSpPr>
            <p:spPr>
              <a:xfrm>
                <a:off x="1082736" y="3429000"/>
                <a:ext cx="4881006" cy="487680"/>
              </a:xfrm>
              <a:prstGeom prst="roundRect">
                <a:avLst>
                  <a:gd name="adj" fmla="val 50000"/>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a:solidFill>
                    <a:schemeClr val="tx2">
                      <a:lumMod val="25000"/>
                    </a:schemeClr>
                  </a:solidFill>
                  <a:latin typeface="Arial"/>
                  <a:ea typeface="微软雅黑"/>
                  <a:sym typeface="Arial"/>
                </a:endParaRPr>
              </a:p>
            </p:txBody>
          </p:sp>
          <p:sp>
            <p:nvSpPr>
              <p:cNvPr id="52" name="文本框 51">
                <a:extLst>
                  <a:ext uri="{FF2B5EF4-FFF2-40B4-BE49-F238E27FC236}">
                    <a16:creationId xmlns:a16="http://schemas.microsoft.com/office/drawing/2014/main" id="{BD15BA3B-D389-784A-9029-5C2E25AD211C}"/>
                  </a:ext>
                </a:extLst>
              </p:cNvPr>
              <p:cNvSpPr txBox="1"/>
              <p:nvPr/>
            </p:nvSpPr>
            <p:spPr>
              <a:xfrm>
                <a:off x="1669473" y="3488174"/>
                <a:ext cx="3969330" cy="338642"/>
              </a:xfrm>
              <a:prstGeom prst="rect">
                <a:avLst/>
              </a:prstGeom>
              <a:noFill/>
            </p:spPr>
            <p:txBody>
              <a:bodyPr wrap="square">
                <a:spAutoFit/>
              </a:bodyPr>
              <a:lstStyle/>
              <a:p>
                <a:pPr defTabSz="914172">
                  <a:defRPr/>
                </a:pPr>
                <a:r>
                  <a:rPr lang="zh-CN" altLang="zh-CN" sz="1600" dirty="0">
                    <a:solidFill>
                      <a:schemeClr val="tx2">
                        <a:lumMod val="25000"/>
                      </a:schemeClr>
                    </a:solidFill>
                  </a:rPr>
                  <a:t>提升餐饮服务水平</a:t>
                </a:r>
                <a:r>
                  <a:rPr lang="zh-CN" altLang="en-US" sz="1600" dirty="0">
                    <a:solidFill>
                      <a:schemeClr val="tx2">
                        <a:lumMod val="25000"/>
                      </a:schemeClr>
                    </a:solidFill>
                  </a:rPr>
                  <a:t>。</a:t>
                </a:r>
                <a:endParaRPr lang="zh-CN" altLang="en-US" sz="1600" dirty="0">
                  <a:solidFill>
                    <a:schemeClr val="tx2">
                      <a:lumMod val="25000"/>
                    </a:schemeClr>
                  </a:solidFill>
                  <a:latin typeface="Arial"/>
                  <a:ea typeface="微软雅黑"/>
                  <a:sym typeface="Arial"/>
                </a:endParaRPr>
              </a:p>
            </p:txBody>
          </p:sp>
          <p:sp>
            <p:nvSpPr>
              <p:cNvPr id="53" name="箭头: 右 71">
                <a:extLst>
                  <a:ext uri="{FF2B5EF4-FFF2-40B4-BE49-F238E27FC236}">
                    <a16:creationId xmlns:a16="http://schemas.microsoft.com/office/drawing/2014/main" id="{6E38204E-2355-C24B-B888-09A147F8E997}"/>
                  </a:ext>
                </a:extLst>
              </p:cNvPr>
              <p:cNvSpPr/>
              <p:nvPr/>
            </p:nvSpPr>
            <p:spPr>
              <a:xfrm>
                <a:off x="1276005" y="3512503"/>
                <a:ext cx="384048" cy="320675"/>
              </a:xfrm>
              <a:prstGeom prst="rightArrow">
                <a:avLst>
                  <a:gd name="adj1" fmla="val 50000"/>
                  <a:gd name="adj2" fmla="val 633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a:solidFill>
                    <a:schemeClr val="tx2">
                      <a:lumMod val="25000"/>
                    </a:schemeClr>
                  </a:solidFill>
                  <a:latin typeface="Arial"/>
                  <a:ea typeface="微软雅黑"/>
                  <a:sym typeface="Arial"/>
                </a:endParaRPr>
              </a:p>
            </p:txBody>
          </p:sp>
        </p:grpSp>
        <p:sp>
          <p:nvSpPr>
            <p:cNvPr id="54" name="Freeform 5">
              <a:extLst>
                <a:ext uri="{FF2B5EF4-FFF2-40B4-BE49-F238E27FC236}">
                  <a16:creationId xmlns:a16="http://schemas.microsoft.com/office/drawing/2014/main" id="{8EDDD8AE-3839-1C48-8791-C0D2D4B1DD20}"/>
                </a:ext>
              </a:extLst>
            </p:cNvPr>
            <p:cNvSpPr/>
            <p:nvPr/>
          </p:nvSpPr>
          <p:spPr bwMode="auto">
            <a:xfrm>
              <a:off x="7139278" y="2827422"/>
              <a:ext cx="4038059" cy="3310461"/>
            </a:xfrm>
            <a:prstGeom prst="roundRect">
              <a:avLst>
                <a:gd name="adj" fmla="val 5385"/>
              </a:avLst>
            </a:prstGeom>
            <a:solidFill>
              <a:schemeClr val="accent1"/>
            </a:solidFill>
            <a:ln>
              <a:noFill/>
            </a:ln>
          </p:spPr>
          <p:txBody>
            <a:bodyPr vert="horz" wrap="square" lIns="91416" tIns="45708" rIns="91416" bIns="45708" numCol="1" anchor="t" anchorCtr="0" compatLnSpc="1"/>
            <a:lstStyle/>
            <a:p>
              <a:pPr defTabSz="914172">
                <a:defRPr/>
              </a:pPr>
              <a:endParaRPr lang="zh-CN" altLang="en-US" sz="3599">
                <a:solidFill>
                  <a:prstClr val="black"/>
                </a:solidFill>
                <a:latin typeface="Arial"/>
                <a:ea typeface="微软雅黑"/>
                <a:sym typeface="Arial"/>
              </a:endParaRPr>
            </a:p>
          </p:txBody>
        </p:sp>
        <p:sp>
          <p:nvSpPr>
            <p:cNvPr id="16" name="圆角矩形 15">
              <a:extLst>
                <a:ext uri="{FF2B5EF4-FFF2-40B4-BE49-F238E27FC236}">
                  <a16:creationId xmlns:a16="http://schemas.microsoft.com/office/drawing/2014/main" id="{9E8EBF8F-A4EF-5B49-AAAF-92289E00F8C1}"/>
                </a:ext>
              </a:extLst>
            </p:cNvPr>
            <p:cNvSpPr/>
            <p:nvPr/>
          </p:nvSpPr>
          <p:spPr>
            <a:xfrm>
              <a:off x="2294562" y="2612520"/>
              <a:ext cx="2995863" cy="4039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Arial"/>
                  <a:sym typeface="Arial"/>
                </a:rPr>
                <a:t>食堂食品安全管理提升需求</a:t>
              </a:r>
              <a:endParaRPr lang="en-US" altLang="zh-CN" b="1" dirty="0">
                <a:solidFill>
                  <a:schemeClr val="bg1"/>
                </a:solidFill>
                <a:latin typeface="Arial"/>
                <a:sym typeface="Arial"/>
              </a:endParaRPr>
            </a:p>
          </p:txBody>
        </p:sp>
        <p:sp>
          <p:nvSpPr>
            <p:cNvPr id="63" name="圆角矩形 62">
              <a:extLst>
                <a:ext uri="{FF2B5EF4-FFF2-40B4-BE49-F238E27FC236}">
                  <a16:creationId xmlns:a16="http://schemas.microsoft.com/office/drawing/2014/main" id="{187B6E83-6237-E048-98E8-2F6559A69BD7}"/>
                </a:ext>
              </a:extLst>
            </p:cNvPr>
            <p:cNvSpPr/>
            <p:nvPr/>
          </p:nvSpPr>
          <p:spPr>
            <a:xfrm>
              <a:off x="8519208" y="3234653"/>
              <a:ext cx="2093495" cy="4039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Arial"/>
                  <a:sym typeface="Arial"/>
                </a:rPr>
                <a:t>政策法规依据</a:t>
              </a:r>
              <a:endParaRPr lang="en-US" altLang="zh-CN" b="1" dirty="0">
                <a:solidFill>
                  <a:schemeClr val="bg1"/>
                </a:solidFill>
                <a:latin typeface="Arial"/>
                <a:sym typeface="Arial"/>
              </a:endParaRPr>
            </a:p>
          </p:txBody>
        </p:sp>
        <p:sp>
          <p:nvSpPr>
            <p:cNvPr id="18" name="矩形 17">
              <a:extLst>
                <a:ext uri="{FF2B5EF4-FFF2-40B4-BE49-F238E27FC236}">
                  <a16:creationId xmlns:a16="http://schemas.microsoft.com/office/drawing/2014/main" id="{7E79EE05-76DB-8A4B-A96B-6940C2FCA847}"/>
                </a:ext>
              </a:extLst>
            </p:cNvPr>
            <p:cNvSpPr/>
            <p:nvPr/>
          </p:nvSpPr>
          <p:spPr>
            <a:xfrm>
              <a:off x="7532186" y="3950567"/>
              <a:ext cx="3452648" cy="1673728"/>
            </a:xfrm>
            <a:prstGeom prst="rect">
              <a:avLst/>
            </a:prstGeom>
          </p:spPr>
          <p:txBody>
            <a:bodyPr wrap="square">
              <a:spAutoFit/>
            </a:bodyPr>
            <a:lstStyle/>
            <a:p>
              <a:pPr marL="285750" indent="-285750">
                <a:lnSpc>
                  <a:spcPct val="150000"/>
                </a:lnSpc>
                <a:buFont typeface="Wingdings" pitchFamily="2" charset="2"/>
                <a:buChar char="n"/>
              </a:pPr>
              <a:r>
                <a:rPr lang="zh-CN" altLang="zh-CN" sz="1400" kern="100" dirty="0">
                  <a:solidFill>
                    <a:schemeClr val="bg1"/>
                  </a:solidFill>
                  <a:latin typeface="+mn-ea"/>
                  <a:cs typeface="Times New Roman" panose="02020603050405020304" pitchFamily="18" charset="0"/>
                </a:rPr>
                <a:t>《中华人民共和国食品安全法》</a:t>
              </a:r>
              <a:endParaRPr lang="en-US" altLang="zh-CN" sz="1400" kern="100" dirty="0">
                <a:solidFill>
                  <a:schemeClr val="bg1"/>
                </a:solidFill>
                <a:latin typeface="+mn-ea"/>
                <a:cs typeface="Times New Roman" panose="02020603050405020304" pitchFamily="18" charset="0"/>
              </a:endParaRPr>
            </a:p>
            <a:p>
              <a:pPr marL="285750" indent="-285750">
                <a:lnSpc>
                  <a:spcPct val="150000"/>
                </a:lnSpc>
                <a:buFont typeface="Wingdings" pitchFamily="2" charset="2"/>
                <a:buChar char="n"/>
              </a:pPr>
              <a:r>
                <a:rPr lang="zh-CN" altLang="zh-CN" sz="1400" kern="100" dirty="0">
                  <a:solidFill>
                    <a:schemeClr val="bg1"/>
                  </a:solidFill>
                  <a:latin typeface="+mn-ea"/>
                  <a:cs typeface="Times New Roman" panose="02020603050405020304" pitchFamily="18" charset="0"/>
                </a:rPr>
                <a:t>《集中用餐单位食品安全问题专项治理行动工作方案》</a:t>
              </a:r>
              <a:endParaRPr lang="en-US" altLang="zh-CN" sz="1400" kern="100" dirty="0">
                <a:solidFill>
                  <a:schemeClr val="bg1"/>
                </a:solidFill>
                <a:latin typeface="+mn-ea"/>
                <a:cs typeface="Times New Roman" panose="02020603050405020304" pitchFamily="18" charset="0"/>
              </a:endParaRPr>
            </a:p>
            <a:p>
              <a:pPr marL="285750" indent="-285750">
                <a:lnSpc>
                  <a:spcPct val="150000"/>
                </a:lnSpc>
                <a:buFont typeface="Wingdings" pitchFamily="2" charset="2"/>
                <a:buChar char="n"/>
              </a:pPr>
              <a:r>
                <a:rPr lang="zh-CN" altLang="zh-CN" sz="1400" kern="100" dirty="0">
                  <a:solidFill>
                    <a:schemeClr val="bg1"/>
                  </a:solidFill>
                  <a:latin typeface="+mn-ea"/>
                  <a:cs typeface="Times New Roman" panose="02020603050405020304" pitchFamily="18" charset="0"/>
                </a:rPr>
                <a:t>《餐饮服务食品安全操作规范》</a:t>
              </a:r>
              <a:endParaRPr lang="en-US" altLang="zh-CN" sz="1400" kern="100" dirty="0">
                <a:solidFill>
                  <a:schemeClr val="bg1"/>
                </a:solidFill>
                <a:latin typeface="+mn-ea"/>
                <a:cs typeface="Times New Roman" panose="02020603050405020304" pitchFamily="18" charset="0"/>
              </a:endParaRPr>
            </a:p>
            <a:p>
              <a:pPr marL="285750" indent="-285750">
                <a:lnSpc>
                  <a:spcPct val="150000"/>
                </a:lnSpc>
                <a:buFont typeface="Wingdings" pitchFamily="2" charset="2"/>
                <a:buChar char="n"/>
              </a:pPr>
              <a:r>
                <a:rPr lang="en-US" altLang="zh-CN" sz="1400" kern="100" dirty="0">
                  <a:solidFill>
                    <a:schemeClr val="bg1"/>
                  </a:solidFill>
                  <a:latin typeface="+mn-ea"/>
                  <a:cs typeface="Times New Roman" panose="02020603050405020304" pitchFamily="18" charset="0"/>
                </a:rPr>
                <a:t>...</a:t>
              </a:r>
              <a:endParaRPr lang="zh-CN" altLang="en-US" sz="1400" dirty="0">
                <a:solidFill>
                  <a:schemeClr val="bg1"/>
                </a:solidFill>
                <a:latin typeface="+mn-ea"/>
              </a:endParaRPr>
            </a:p>
          </p:txBody>
        </p:sp>
        <p:sp>
          <p:nvSpPr>
            <p:cNvPr id="64" name="Freeform 255">
              <a:extLst>
                <a:ext uri="{FF2B5EF4-FFF2-40B4-BE49-F238E27FC236}">
                  <a16:creationId xmlns:a16="http://schemas.microsoft.com/office/drawing/2014/main" id="{0ACB8F91-9958-BA48-BB88-53C0CD3C0773}"/>
                </a:ext>
              </a:extLst>
            </p:cNvPr>
            <p:cNvSpPr>
              <a:spLocks noEditPoints="1"/>
            </p:cNvSpPr>
            <p:nvPr/>
          </p:nvSpPr>
          <p:spPr bwMode="auto">
            <a:xfrm>
              <a:off x="7960898" y="3233643"/>
              <a:ext cx="528022" cy="388874"/>
            </a:xfrm>
            <a:custGeom>
              <a:avLst/>
              <a:gdLst>
                <a:gd name="T0" fmla="*/ 794 w 857"/>
                <a:gd name="T1" fmla="*/ 109 h 631"/>
                <a:gd name="T2" fmla="*/ 816 w 857"/>
                <a:gd name="T3" fmla="*/ 83 h 631"/>
                <a:gd name="T4" fmla="*/ 95 w 857"/>
                <a:gd name="T5" fmla="*/ 62 h 631"/>
                <a:gd name="T6" fmla="*/ 77 w 857"/>
                <a:gd name="T7" fmla="*/ 223 h 631"/>
                <a:gd name="T8" fmla="*/ 61 w 857"/>
                <a:gd name="T9" fmla="*/ 260 h 631"/>
                <a:gd name="T10" fmla="*/ 82 w 857"/>
                <a:gd name="T11" fmla="*/ 342 h 631"/>
                <a:gd name="T12" fmla="*/ 47 w 857"/>
                <a:gd name="T13" fmla="*/ 377 h 631"/>
                <a:gd name="T14" fmla="*/ 71 w 857"/>
                <a:gd name="T15" fmla="*/ 536 h 631"/>
                <a:gd name="T16" fmla="*/ 803 w 857"/>
                <a:gd name="T17" fmla="*/ 524 h 631"/>
                <a:gd name="T18" fmla="*/ 769 w 857"/>
                <a:gd name="T19" fmla="*/ 412 h 631"/>
                <a:gd name="T20" fmla="*/ 792 w 857"/>
                <a:gd name="T21" fmla="*/ 386 h 631"/>
                <a:gd name="T22" fmla="*/ 808 w 857"/>
                <a:gd name="T23" fmla="*/ 300 h 631"/>
                <a:gd name="T24" fmla="*/ 827 w 857"/>
                <a:gd name="T25" fmla="*/ 221 h 631"/>
                <a:gd name="T26" fmla="*/ 406 w 857"/>
                <a:gd name="T27" fmla="*/ 189 h 631"/>
                <a:gd name="T28" fmla="*/ 731 w 857"/>
                <a:gd name="T29" fmla="*/ 123 h 631"/>
                <a:gd name="T30" fmla="*/ 759 w 857"/>
                <a:gd name="T31" fmla="*/ 186 h 631"/>
                <a:gd name="T32" fmla="*/ 719 w 857"/>
                <a:gd name="T33" fmla="*/ 207 h 631"/>
                <a:gd name="T34" fmla="*/ 406 w 857"/>
                <a:gd name="T35" fmla="*/ 189 h 631"/>
                <a:gd name="T36" fmla="*/ 126 w 857"/>
                <a:gd name="T37" fmla="*/ 274 h 631"/>
                <a:gd name="T38" fmla="*/ 387 w 857"/>
                <a:gd name="T39" fmla="*/ 328 h 631"/>
                <a:gd name="T40" fmla="*/ 387 w 857"/>
                <a:gd name="T41" fmla="*/ 328 h 631"/>
                <a:gd name="T42" fmla="*/ 453 w 857"/>
                <a:gd name="T43" fmla="*/ 437 h 631"/>
                <a:gd name="T44" fmla="*/ 96 w 857"/>
                <a:gd name="T45" fmla="*/ 349 h 631"/>
                <a:gd name="T46" fmla="*/ 88 w 857"/>
                <a:gd name="T47" fmla="*/ 266 h 631"/>
                <a:gd name="T48" fmla="*/ 85 w 857"/>
                <a:gd name="T49" fmla="*/ 100 h 631"/>
                <a:gd name="T50" fmla="*/ 103 w 857"/>
                <a:gd name="T51" fmla="*/ 95 h 631"/>
                <a:gd name="T52" fmla="*/ 391 w 857"/>
                <a:gd name="T53" fmla="*/ 189 h 631"/>
                <a:gd name="T54" fmla="*/ 119 w 857"/>
                <a:gd name="T55" fmla="*/ 210 h 631"/>
                <a:gd name="T56" fmla="*/ 103 w 857"/>
                <a:gd name="T57" fmla="*/ 206 h 631"/>
                <a:gd name="T58" fmla="*/ 363 w 857"/>
                <a:gd name="T59" fmla="*/ 589 h 631"/>
                <a:gd name="T60" fmla="*/ 78 w 857"/>
                <a:gd name="T61" fmla="*/ 509 h 631"/>
                <a:gd name="T62" fmla="*/ 60 w 857"/>
                <a:gd name="T63" fmla="*/ 403 h 631"/>
                <a:gd name="T64" fmla="*/ 78 w 857"/>
                <a:gd name="T65" fmla="*/ 398 h 631"/>
                <a:gd name="T66" fmla="*/ 366 w 857"/>
                <a:gd name="T67" fmla="*/ 491 h 631"/>
                <a:gd name="T68" fmla="*/ 734 w 857"/>
                <a:gd name="T69" fmla="*/ 489 h 631"/>
                <a:gd name="T70" fmla="*/ 379 w 857"/>
                <a:gd name="T71" fmla="*/ 589 h 631"/>
                <a:gd name="T72" fmla="*/ 458 w 857"/>
                <a:gd name="T73" fmla="*/ 477 h 631"/>
                <a:gd name="T74" fmla="*/ 512 w 857"/>
                <a:gd name="T75" fmla="*/ 466 h 631"/>
                <a:gd name="T76" fmla="*/ 743 w 857"/>
                <a:gd name="T77" fmla="*/ 418 h 631"/>
                <a:gd name="T78" fmla="*/ 754 w 857"/>
                <a:gd name="T79" fmla="*/ 358 h 631"/>
                <a:gd name="T80" fmla="*/ 725 w 857"/>
                <a:gd name="T81" fmla="*/ 365 h 631"/>
                <a:gd name="T82" fmla="*/ 466 w 857"/>
                <a:gd name="T83" fmla="*/ 340 h 631"/>
                <a:gd name="T84" fmla="*/ 753 w 857"/>
                <a:gd name="T85" fmla="*/ 246 h 631"/>
                <a:gd name="T86" fmla="*/ 782 w 857"/>
                <a:gd name="T87" fmla="*/ 29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7" h="631">
                  <a:moveTo>
                    <a:pt x="775" y="190"/>
                  </a:moveTo>
                  <a:cubicBezTo>
                    <a:pt x="771" y="166"/>
                    <a:pt x="771" y="123"/>
                    <a:pt x="794" y="109"/>
                  </a:cubicBezTo>
                  <a:cubicBezTo>
                    <a:pt x="794" y="109"/>
                    <a:pt x="795" y="109"/>
                    <a:pt x="795" y="108"/>
                  </a:cubicBezTo>
                  <a:cubicBezTo>
                    <a:pt x="814" y="102"/>
                    <a:pt x="826" y="94"/>
                    <a:pt x="816" y="83"/>
                  </a:cubicBezTo>
                  <a:cubicBezTo>
                    <a:pt x="541" y="0"/>
                    <a:pt x="541" y="0"/>
                    <a:pt x="541" y="0"/>
                  </a:cubicBezTo>
                  <a:cubicBezTo>
                    <a:pt x="95" y="62"/>
                    <a:pt x="95" y="62"/>
                    <a:pt x="95" y="62"/>
                  </a:cubicBezTo>
                  <a:cubicBezTo>
                    <a:pt x="95" y="62"/>
                    <a:pt x="44" y="69"/>
                    <a:pt x="49" y="148"/>
                  </a:cubicBezTo>
                  <a:cubicBezTo>
                    <a:pt x="51" y="191"/>
                    <a:pt x="65" y="213"/>
                    <a:pt x="77" y="223"/>
                  </a:cubicBezTo>
                  <a:cubicBezTo>
                    <a:pt x="40" y="234"/>
                    <a:pt x="40" y="234"/>
                    <a:pt x="40" y="234"/>
                  </a:cubicBezTo>
                  <a:cubicBezTo>
                    <a:pt x="30" y="245"/>
                    <a:pt x="43" y="254"/>
                    <a:pt x="61" y="260"/>
                  </a:cubicBezTo>
                  <a:cubicBezTo>
                    <a:pt x="62" y="260"/>
                    <a:pt x="62" y="260"/>
                    <a:pt x="63" y="261"/>
                  </a:cubicBezTo>
                  <a:cubicBezTo>
                    <a:pt x="85" y="275"/>
                    <a:pt x="85" y="317"/>
                    <a:pt x="82" y="342"/>
                  </a:cubicBezTo>
                  <a:cubicBezTo>
                    <a:pt x="0" y="365"/>
                    <a:pt x="29" y="373"/>
                    <a:pt x="29" y="373"/>
                  </a:cubicBezTo>
                  <a:cubicBezTo>
                    <a:pt x="47" y="377"/>
                    <a:pt x="47" y="377"/>
                    <a:pt x="47" y="377"/>
                  </a:cubicBezTo>
                  <a:cubicBezTo>
                    <a:pt x="34" y="388"/>
                    <a:pt x="22" y="410"/>
                    <a:pt x="24" y="451"/>
                  </a:cubicBezTo>
                  <a:cubicBezTo>
                    <a:pt x="29" y="530"/>
                    <a:pt x="71" y="536"/>
                    <a:pt x="71" y="536"/>
                  </a:cubicBezTo>
                  <a:cubicBezTo>
                    <a:pt x="362" y="631"/>
                    <a:pt x="362" y="631"/>
                    <a:pt x="362" y="631"/>
                  </a:cubicBezTo>
                  <a:cubicBezTo>
                    <a:pt x="803" y="524"/>
                    <a:pt x="803" y="524"/>
                    <a:pt x="803" y="524"/>
                  </a:cubicBezTo>
                  <a:cubicBezTo>
                    <a:pt x="803" y="524"/>
                    <a:pt x="832" y="517"/>
                    <a:pt x="750" y="493"/>
                  </a:cubicBezTo>
                  <a:cubicBezTo>
                    <a:pt x="747" y="469"/>
                    <a:pt x="746" y="426"/>
                    <a:pt x="769" y="412"/>
                  </a:cubicBezTo>
                  <a:cubicBezTo>
                    <a:pt x="770" y="412"/>
                    <a:pt x="770" y="411"/>
                    <a:pt x="770" y="411"/>
                  </a:cubicBezTo>
                  <a:cubicBezTo>
                    <a:pt x="789" y="405"/>
                    <a:pt x="802" y="397"/>
                    <a:pt x="792" y="386"/>
                  </a:cubicBezTo>
                  <a:cubicBezTo>
                    <a:pt x="773" y="380"/>
                    <a:pt x="773" y="380"/>
                    <a:pt x="773" y="380"/>
                  </a:cubicBezTo>
                  <a:cubicBezTo>
                    <a:pt x="785" y="372"/>
                    <a:pt x="805" y="352"/>
                    <a:pt x="808" y="300"/>
                  </a:cubicBezTo>
                  <a:cubicBezTo>
                    <a:pt x="810" y="264"/>
                    <a:pt x="800" y="243"/>
                    <a:pt x="789" y="230"/>
                  </a:cubicBezTo>
                  <a:cubicBezTo>
                    <a:pt x="827" y="221"/>
                    <a:pt x="827" y="221"/>
                    <a:pt x="827" y="221"/>
                  </a:cubicBezTo>
                  <a:cubicBezTo>
                    <a:pt x="827" y="221"/>
                    <a:pt x="857" y="214"/>
                    <a:pt x="775" y="190"/>
                  </a:cubicBezTo>
                  <a:close/>
                  <a:moveTo>
                    <a:pt x="406" y="189"/>
                  </a:moveTo>
                  <a:cubicBezTo>
                    <a:pt x="480" y="174"/>
                    <a:pt x="480" y="174"/>
                    <a:pt x="480" y="174"/>
                  </a:cubicBezTo>
                  <a:cubicBezTo>
                    <a:pt x="731" y="123"/>
                    <a:pt x="731" y="123"/>
                    <a:pt x="731" y="123"/>
                  </a:cubicBezTo>
                  <a:cubicBezTo>
                    <a:pt x="768" y="115"/>
                    <a:pt x="768" y="115"/>
                    <a:pt x="768" y="115"/>
                  </a:cubicBezTo>
                  <a:cubicBezTo>
                    <a:pt x="756" y="137"/>
                    <a:pt x="757" y="167"/>
                    <a:pt x="759" y="186"/>
                  </a:cubicBezTo>
                  <a:cubicBezTo>
                    <a:pt x="759" y="190"/>
                    <a:pt x="759" y="194"/>
                    <a:pt x="760" y="197"/>
                  </a:cubicBezTo>
                  <a:cubicBezTo>
                    <a:pt x="719" y="207"/>
                    <a:pt x="719" y="207"/>
                    <a:pt x="719" y="207"/>
                  </a:cubicBezTo>
                  <a:cubicBezTo>
                    <a:pt x="403" y="286"/>
                    <a:pt x="403" y="286"/>
                    <a:pt x="403" y="286"/>
                  </a:cubicBezTo>
                  <a:lnTo>
                    <a:pt x="406" y="189"/>
                  </a:lnTo>
                  <a:close/>
                  <a:moveTo>
                    <a:pt x="88" y="266"/>
                  </a:moveTo>
                  <a:cubicBezTo>
                    <a:pt x="126" y="274"/>
                    <a:pt x="126" y="274"/>
                    <a:pt x="126" y="274"/>
                  </a:cubicBezTo>
                  <a:cubicBezTo>
                    <a:pt x="366" y="324"/>
                    <a:pt x="366" y="324"/>
                    <a:pt x="366" y="324"/>
                  </a:cubicBezTo>
                  <a:cubicBezTo>
                    <a:pt x="387" y="328"/>
                    <a:pt x="387" y="328"/>
                    <a:pt x="387" y="328"/>
                  </a:cubicBezTo>
                  <a:cubicBezTo>
                    <a:pt x="387" y="328"/>
                    <a:pt x="387" y="328"/>
                    <a:pt x="387" y="328"/>
                  </a:cubicBezTo>
                  <a:cubicBezTo>
                    <a:pt x="387" y="328"/>
                    <a:pt x="387" y="328"/>
                    <a:pt x="387" y="328"/>
                  </a:cubicBezTo>
                  <a:cubicBezTo>
                    <a:pt x="450" y="341"/>
                    <a:pt x="450" y="341"/>
                    <a:pt x="450" y="341"/>
                  </a:cubicBezTo>
                  <a:cubicBezTo>
                    <a:pt x="453" y="437"/>
                    <a:pt x="453" y="437"/>
                    <a:pt x="453" y="437"/>
                  </a:cubicBezTo>
                  <a:cubicBezTo>
                    <a:pt x="128" y="357"/>
                    <a:pt x="128" y="357"/>
                    <a:pt x="128" y="357"/>
                  </a:cubicBezTo>
                  <a:cubicBezTo>
                    <a:pt x="96" y="349"/>
                    <a:pt x="96" y="349"/>
                    <a:pt x="96" y="349"/>
                  </a:cubicBezTo>
                  <a:cubicBezTo>
                    <a:pt x="97" y="346"/>
                    <a:pt x="97" y="342"/>
                    <a:pt x="98" y="337"/>
                  </a:cubicBezTo>
                  <a:cubicBezTo>
                    <a:pt x="100" y="318"/>
                    <a:pt x="100" y="288"/>
                    <a:pt x="88" y="266"/>
                  </a:cubicBezTo>
                  <a:close/>
                  <a:moveTo>
                    <a:pt x="74" y="144"/>
                  </a:moveTo>
                  <a:cubicBezTo>
                    <a:pt x="73" y="123"/>
                    <a:pt x="77" y="108"/>
                    <a:pt x="85" y="100"/>
                  </a:cubicBezTo>
                  <a:cubicBezTo>
                    <a:pt x="90" y="95"/>
                    <a:pt x="95" y="94"/>
                    <a:pt x="99" y="94"/>
                  </a:cubicBezTo>
                  <a:cubicBezTo>
                    <a:pt x="101" y="94"/>
                    <a:pt x="103" y="95"/>
                    <a:pt x="103" y="95"/>
                  </a:cubicBezTo>
                  <a:cubicBezTo>
                    <a:pt x="295" y="157"/>
                    <a:pt x="295" y="157"/>
                    <a:pt x="295" y="157"/>
                  </a:cubicBezTo>
                  <a:cubicBezTo>
                    <a:pt x="391" y="189"/>
                    <a:pt x="391" y="189"/>
                    <a:pt x="391" y="189"/>
                  </a:cubicBezTo>
                  <a:cubicBezTo>
                    <a:pt x="388" y="286"/>
                    <a:pt x="388" y="286"/>
                    <a:pt x="388" y="286"/>
                  </a:cubicBezTo>
                  <a:cubicBezTo>
                    <a:pt x="119" y="210"/>
                    <a:pt x="119" y="210"/>
                    <a:pt x="119" y="210"/>
                  </a:cubicBezTo>
                  <a:cubicBezTo>
                    <a:pt x="105" y="206"/>
                    <a:pt x="105" y="206"/>
                    <a:pt x="105" y="206"/>
                  </a:cubicBezTo>
                  <a:cubicBezTo>
                    <a:pt x="104" y="206"/>
                    <a:pt x="103" y="206"/>
                    <a:pt x="103" y="206"/>
                  </a:cubicBezTo>
                  <a:cubicBezTo>
                    <a:pt x="102" y="206"/>
                    <a:pt x="75" y="204"/>
                    <a:pt x="74" y="144"/>
                  </a:cubicBezTo>
                  <a:close/>
                  <a:moveTo>
                    <a:pt x="363" y="589"/>
                  </a:moveTo>
                  <a:cubicBezTo>
                    <a:pt x="80" y="509"/>
                    <a:pt x="80" y="509"/>
                    <a:pt x="80" y="509"/>
                  </a:cubicBezTo>
                  <a:cubicBezTo>
                    <a:pt x="80" y="509"/>
                    <a:pt x="79" y="509"/>
                    <a:pt x="78" y="509"/>
                  </a:cubicBezTo>
                  <a:cubicBezTo>
                    <a:pt x="77" y="509"/>
                    <a:pt x="51" y="506"/>
                    <a:pt x="49" y="447"/>
                  </a:cubicBezTo>
                  <a:cubicBezTo>
                    <a:pt x="49" y="426"/>
                    <a:pt x="53" y="411"/>
                    <a:pt x="60" y="403"/>
                  </a:cubicBezTo>
                  <a:cubicBezTo>
                    <a:pt x="65" y="398"/>
                    <a:pt x="71" y="397"/>
                    <a:pt x="75" y="397"/>
                  </a:cubicBezTo>
                  <a:cubicBezTo>
                    <a:pt x="77" y="397"/>
                    <a:pt x="78" y="398"/>
                    <a:pt x="78" y="398"/>
                  </a:cubicBezTo>
                  <a:cubicBezTo>
                    <a:pt x="78" y="398"/>
                    <a:pt x="78" y="398"/>
                    <a:pt x="78" y="398"/>
                  </a:cubicBezTo>
                  <a:cubicBezTo>
                    <a:pt x="366" y="491"/>
                    <a:pt x="366" y="491"/>
                    <a:pt x="366" y="491"/>
                  </a:cubicBezTo>
                  <a:lnTo>
                    <a:pt x="363" y="589"/>
                  </a:lnTo>
                  <a:close/>
                  <a:moveTo>
                    <a:pt x="734" y="489"/>
                  </a:moveTo>
                  <a:cubicBezTo>
                    <a:pt x="734" y="493"/>
                    <a:pt x="735" y="497"/>
                    <a:pt x="735" y="500"/>
                  </a:cubicBezTo>
                  <a:cubicBezTo>
                    <a:pt x="379" y="589"/>
                    <a:pt x="379" y="589"/>
                    <a:pt x="379" y="589"/>
                  </a:cubicBezTo>
                  <a:cubicBezTo>
                    <a:pt x="382" y="492"/>
                    <a:pt x="382" y="492"/>
                    <a:pt x="382" y="492"/>
                  </a:cubicBezTo>
                  <a:cubicBezTo>
                    <a:pt x="458" y="477"/>
                    <a:pt x="458" y="477"/>
                    <a:pt x="458" y="477"/>
                  </a:cubicBezTo>
                  <a:cubicBezTo>
                    <a:pt x="469" y="479"/>
                    <a:pt x="469" y="479"/>
                    <a:pt x="469" y="479"/>
                  </a:cubicBezTo>
                  <a:cubicBezTo>
                    <a:pt x="512" y="466"/>
                    <a:pt x="512" y="466"/>
                    <a:pt x="512" y="466"/>
                  </a:cubicBezTo>
                  <a:cubicBezTo>
                    <a:pt x="706" y="426"/>
                    <a:pt x="706" y="426"/>
                    <a:pt x="706" y="426"/>
                  </a:cubicBezTo>
                  <a:cubicBezTo>
                    <a:pt x="743" y="418"/>
                    <a:pt x="743" y="418"/>
                    <a:pt x="743" y="418"/>
                  </a:cubicBezTo>
                  <a:cubicBezTo>
                    <a:pt x="731" y="440"/>
                    <a:pt x="732" y="470"/>
                    <a:pt x="734" y="489"/>
                  </a:cubicBezTo>
                  <a:close/>
                  <a:moveTo>
                    <a:pt x="754" y="358"/>
                  </a:moveTo>
                  <a:cubicBezTo>
                    <a:pt x="753" y="358"/>
                    <a:pt x="752" y="358"/>
                    <a:pt x="752" y="358"/>
                  </a:cubicBezTo>
                  <a:cubicBezTo>
                    <a:pt x="725" y="365"/>
                    <a:pt x="725" y="365"/>
                    <a:pt x="725" y="365"/>
                  </a:cubicBezTo>
                  <a:cubicBezTo>
                    <a:pt x="469" y="437"/>
                    <a:pt x="469" y="437"/>
                    <a:pt x="469" y="437"/>
                  </a:cubicBezTo>
                  <a:cubicBezTo>
                    <a:pt x="466" y="340"/>
                    <a:pt x="466" y="340"/>
                    <a:pt x="466" y="340"/>
                  </a:cubicBezTo>
                  <a:cubicBezTo>
                    <a:pt x="550" y="313"/>
                    <a:pt x="550" y="313"/>
                    <a:pt x="550" y="313"/>
                  </a:cubicBezTo>
                  <a:cubicBezTo>
                    <a:pt x="753" y="246"/>
                    <a:pt x="753" y="246"/>
                    <a:pt x="753" y="246"/>
                  </a:cubicBezTo>
                  <a:cubicBezTo>
                    <a:pt x="753" y="246"/>
                    <a:pt x="764" y="244"/>
                    <a:pt x="772" y="252"/>
                  </a:cubicBezTo>
                  <a:cubicBezTo>
                    <a:pt x="779" y="260"/>
                    <a:pt x="783" y="275"/>
                    <a:pt x="782" y="296"/>
                  </a:cubicBezTo>
                  <a:cubicBezTo>
                    <a:pt x="781" y="355"/>
                    <a:pt x="755" y="357"/>
                    <a:pt x="754" y="3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9" name="组合 78">
            <a:extLst>
              <a:ext uri="{FF2B5EF4-FFF2-40B4-BE49-F238E27FC236}">
                <a16:creationId xmlns:a16="http://schemas.microsoft.com/office/drawing/2014/main" id="{40C45E63-DE90-F74A-A944-A4F4FD201164}"/>
              </a:ext>
            </a:extLst>
          </p:cNvPr>
          <p:cNvGrpSpPr/>
          <p:nvPr/>
        </p:nvGrpSpPr>
        <p:grpSpPr>
          <a:xfrm>
            <a:off x="932821" y="5215408"/>
            <a:ext cx="10262938" cy="1058779"/>
            <a:chOff x="914399" y="1167311"/>
            <a:chExt cx="10262938" cy="1058779"/>
          </a:xfrm>
        </p:grpSpPr>
        <p:sp>
          <p:nvSpPr>
            <p:cNvPr id="71" name="矩形 70">
              <a:extLst>
                <a:ext uri="{FF2B5EF4-FFF2-40B4-BE49-F238E27FC236}">
                  <a16:creationId xmlns:a16="http://schemas.microsoft.com/office/drawing/2014/main" id="{59E4B171-B740-0E4B-9792-675F1259389F}"/>
                </a:ext>
              </a:extLst>
            </p:cNvPr>
            <p:cNvSpPr/>
            <p:nvPr/>
          </p:nvSpPr>
          <p:spPr>
            <a:xfrm>
              <a:off x="1033255" y="1167311"/>
              <a:ext cx="10144082" cy="1058779"/>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2" name="组合 71">
              <a:extLst>
                <a:ext uri="{FF2B5EF4-FFF2-40B4-BE49-F238E27FC236}">
                  <a16:creationId xmlns:a16="http://schemas.microsoft.com/office/drawing/2014/main" id="{F2CBF861-0A60-7F44-9179-25025E7F079A}"/>
                </a:ext>
              </a:extLst>
            </p:cNvPr>
            <p:cNvGrpSpPr/>
            <p:nvPr/>
          </p:nvGrpSpPr>
          <p:grpSpPr>
            <a:xfrm>
              <a:off x="914399" y="1265338"/>
              <a:ext cx="9773332" cy="830997"/>
              <a:chOff x="1758933" y="1646087"/>
              <a:chExt cx="9775877" cy="831211"/>
            </a:xfrm>
          </p:grpSpPr>
          <p:sp>
            <p:nvSpPr>
              <p:cNvPr id="73" name="文本框 72">
                <a:extLst>
                  <a:ext uri="{FF2B5EF4-FFF2-40B4-BE49-F238E27FC236}">
                    <a16:creationId xmlns:a16="http://schemas.microsoft.com/office/drawing/2014/main" id="{E71A5534-63D1-C345-B107-AE347342860C}"/>
                  </a:ext>
                </a:extLst>
              </p:cNvPr>
              <p:cNvSpPr txBox="1"/>
              <p:nvPr/>
            </p:nvSpPr>
            <p:spPr>
              <a:xfrm>
                <a:off x="2314936" y="1646087"/>
                <a:ext cx="9219874" cy="831211"/>
              </a:xfrm>
              <a:prstGeom prst="rect">
                <a:avLst/>
              </a:prstGeom>
              <a:noFill/>
            </p:spPr>
            <p:txBody>
              <a:bodyPr wrap="square">
                <a:spAutoFit/>
              </a:bodyPr>
              <a:lstStyle/>
              <a:p>
                <a:r>
                  <a:rPr lang="zh-CN" altLang="en-US" sz="1600" dirty="0">
                    <a:solidFill>
                      <a:schemeClr val="tx2">
                        <a:lumMod val="25000"/>
                      </a:schemeClr>
                    </a:solidFill>
                    <a:latin typeface="Arial"/>
                    <a:sym typeface="Arial"/>
                  </a:rPr>
                  <a:t>建设中检放心食堂，通过数字化、智能化升级，丰富食堂食品安全管理的手段，便利食堂现场视频安全管理，实现多层次、多角度、全方位的监督，以全面提升食堂的食品安全管理水平和质量，构建</a:t>
                </a:r>
                <a:r>
                  <a:rPr lang="zh-CN" altLang="en-US" sz="1600" dirty="0">
                    <a:solidFill>
                      <a:schemeClr val="tx2">
                        <a:lumMod val="25000"/>
                      </a:schemeClr>
                    </a:solidFill>
                    <a:latin typeface="Arial"/>
                  </a:rPr>
                  <a:t>食堂数字化转型的先行示范，助力央企后勤服务升级。</a:t>
                </a:r>
              </a:p>
            </p:txBody>
          </p:sp>
          <p:grpSp>
            <p:nvGrpSpPr>
              <p:cNvPr id="74" name="组合 73">
                <a:extLst>
                  <a:ext uri="{FF2B5EF4-FFF2-40B4-BE49-F238E27FC236}">
                    <a16:creationId xmlns:a16="http://schemas.microsoft.com/office/drawing/2014/main" id="{5C4377D6-6A91-CF44-91AE-786D55954511}"/>
                  </a:ext>
                </a:extLst>
              </p:cNvPr>
              <p:cNvGrpSpPr/>
              <p:nvPr/>
            </p:nvGrpSpPr>
            <p:grpSpPr>
              <a:xfrm>
                <a:off x="1758933" y="1850552"/>
                <a:ext cx="386605" cy="320040"/>
                <a:chOff x="1831887" y="2057400"/>
                <a:chExt cx="386605" cy="320040"/>
              </a:xfrm>
            </p:grpSpPr>
            <p:sp>
              <p:nvSpPr>
                <p:cNvPr id="75" name="箭头: V 形 6">
                  <a:extLst>
                    <a:ext uri="{FF2B5EF4-FFF2-40B4-BE49-F238E27FC236}">
                      <a16:creationId xmlns:a16="http://schemas.microsoft.com/office/drawing/2014/main" id="{CAFF3F88-1BE9-2047-A87A-60B8BBFFA7C3}"/>
                    </a:ext>
                  </a:extLst>
                </p:cNvPr>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sp>
              <p:nvSpPr>
                <p:cNvPr id="76" name="箭头: V 形 44">
                  <a:extLst>
                    <a:ext uri="{FF2B5EF4-FFF2-40B4-BE49-F238E27FC236}">
                      <a16:creationId xmlns:a16="http://schemas.microsoft.com/office/drawing/2014/main" id="{44AC8AAC-36C4-CC49-A1B5-2BB41D9A0DAB}"/>
                    </a:ext>
                  </a:extLst>
                </p:cNvPr>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grpSp>
        </p:grpSp>
      </p:grpSp>
      <p:sp>
        <p:nvSpPr>
          <p:cNvPr id="77" name="下箭头 76">
            <a:extLst>
              <a:ext uri="{FF2B5EF4-FFF2-40B4-BE49-F238E27FC236}">
                <a16:creationId xmlns:a16="http://schemas.microsoft.com/office/drawing/2014/main" id="{EDDADC7E-1172-5347-89DE-C5094D4D74AA}"/>
              </a:ext>
            </a:extLst>
          </p:cNvPr>
          <p:cNvSpPr/>
          <p:nvPr/>
        </p:nvSpPr>
        <p:spPr>
          <a:xfrm>
            <a:off x="3549689" y="4873115"/>
            <a:ext cx="457200" cy="28875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下箭头 77">
            <a:extLst>
              <a:ext uri="{FF2B5EF4-FFF2-40B4-BE49-F238E27FC236}">
                <a16:creationId xmlns:a16="http://schemas.microsoft.com/office/drawing/2014/main" id="{39731DAF-E8FF-E84F-914B-1F8A71CD5B62}"/>
              </a:ext>
            </a:extLst>
          </p:cNvPr>
          <p:cNvSpPr/>
          <p:nvPr/>
        </p:nvSpPr>
        <p:spPr>
          <a:xfrm rot="16200000">
            <a:off x="6689006" y="2858400"/>
            <a:ext cx="457200" cy="28875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D0DFB7B4-2004-9BA4-F8F6-7932501A23AD}"/>
              </a:ext>
            </a:extLst>
          </p:cNvPr>
          <p:cNvGrpSpPr/>
          <p:nvPr/>
        </p:nvGrpSpPr>
        <p:grpSpPr>
          <a:xfrm>
            <a:off x="10687769" y="5663498"/>
            <a:ext cx="691864" cy="691864"/>
            <a:chOff x="1913318" y="4797496"/>
            <a:chExt cx="691864" cy="691864"/>
          </a:xfrm>
        </p:grpSpPr>
        <p:pic>
          <p:nvPicPr>
            <p:cNvPr id="32" name="图片 31">
              <a:extLst>
                <a:ext uri="{FF2B5EF4-FFF2-40B4-BE49-F238E27FC236}">
                  <a16:creationId xmlns:a16="http://schemas.microsoft.com/office/drawing/2014/main" id="{6DEEC030-5110-E40F-D50D-DCC7316BCB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318" y="4797496"/>
              <a:ext cx="691864" cy="691864"/>
            </a:xfrm>
            <a:prstGeom prst="rect">
              <a:avLst/>
            </a:prstGeom>
          </p:spPr>
        </p:pic>
        <p:sp>
          <p:nvSpPr>
            <p:cNvPr id="33" name="文本框 32">
              <a:extLst>
                <a:ext uri="{FF2B5EF4-FFF2-40B4-BE49-F238E27FC236}">
                  <a16:creationId xmlns:a16="http://schemas.microsoft.com/office/drawing/2014/main" id="{435F244F-94F9-552E-ECA2-3F0CBCCCF94F}"/>
                </a:ext>
              </a:extLst>
            </p:cNvPr>
            <p:cNvSpPr txBox="1"/>
            <p:nvPr/>
          </p:nvSpPr>
          <p:spPr>
            <a:xfrm>
              <a:off x="1967853" y="5010555"/>
              <a:ext cx="602068" cy="276999"/>
            </a:xfrm>
            <a:prstGeom prst="rect">
              <a:avLst/>
            </a:prstGeom>
            <a:noFill/>
          </p:spPr>
          <p:txBody>
            <a:bodyPr wrap="square" rtlCol="0">
              <a:spAutoFit/>
            </a:bodyPr>
            <a:lstStyle/>
            <a:p>
              <a:pPr algn="ctr"/>
              <a:r>
                <a:rPr lang="zh-CN" altLang="en-US" sz="1200" b="1" dirty="0">
                  <a:solidFill>
                    <a:srgbClr val="0070C0"/>
                  </a:solidFill>
                </a:rPr>
                <a:t>硬件</a:t>
              </a:r>
            </a:p>
          </p:txBody>
        </p:sp>
      </p:grpSp>
      <p:sp>
        <p:nvSpPr>
          <p:cNvPr id="27" name="TextBox 38">
            <a:extLst>
              <a:ext uri="{FF2B5EF4-FFF2-40B4-BE49-F238E27FC236}">
                <a16:creationId xmlns:a16="http://schemas.microsoft.com/office/drawing/2014/main" id="{74D0936A-DE8C-CF39-D512-B71B72B96B9D}"/>
              </a:ext>
            </a:extLst>
          </p:cNvPr>
          <p:cNvSpPr>
            <a:spLocks noChangeArrowheads="1"/>
          </p:cNvSpPr>
          <p:nvPr/>
        </p:nvSpPr>
        <p:spPr bwMode="auto">
          <a:xfrm>
            <a:off x="2408831" y="1933673"/>
            <a:ext cx="9231844" cy="2674469"/>
          </a:xfrm>
          <a:prstGeom prst="rect">
            <a:avLst/>
          </a:prstGeom>
          <a:solidFill>
            <a:srgbClr val="00B0F0">
              <a:alpha val="11000"/>
            </a:srgbClr>
          </a:solidFill>
          <a:ln w="9525">
            <a:solidFill>
              <a:srgbClr val="4BACC6"/>
            </a:solidFill>
            <a:miter lim="800000"/>
          </a:ln>
        </p:spPr>
        <p:txBody>
          <a:bodyPr anchor="ctr"/>
          <a:lstStyle>
            <a:lvl1pPr>
              <a:spcBef>
                <a:spcPct val="20000"/>
              </a:spcBef>
              <a:buFont typeface="Arial" panose="020B0604020202020204" pitchFamily="34" charset="0"/>
              <a:buChar char="•"/>
              <a:defRPr sz="45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anose="020B0604020202020204" pitchFamily="34" charset="0"/>
              <a:buChar char="–"/>
              <a:defRPr sz="39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anose="020B0604020202020204" pitchFamily="34" charset="0"/>
              <a:buChar char="•"/>
              <a:defRPr sz="3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anose="020B0604020202020204" pitchFamily="34" charset="0"/>
              <a:buChar char="–"/>
              <a:defRPr sz="28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anose="020B0604020202020204" pitchFamily="34" charset="0"/>
              <a:buChar char="»"/>
              <a:defRPr sz="2800">
                <a:solidFill>
                  <a:schemeClr val="tx1"/>
                </a:solidFill>
                <a:latin typeface="Calibri" pitchFamily="34" charset="0"/>
                <a:ea typeface="宋体" pitchFamily="2" charset="-122"/>
                <a:sym typeface="Calibri" pitchFamily="34" charset="0"/>
              </a:defRPr>
            </a:lvl5pPr>
            <a:lvl6pPr marL="2514600" indent="-228600" defTabSz="1279525"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宋体" pitchFamily="2" charset="-122"/>
                <a:sym typeface="Calibri" pitchFamily="34" charset="0"/>
              </a:defRPr>
            </a:lvl6pPr>
            <a:lvl7pPr marL="2971800" indent="-228600" defTabSz="1279525"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宋体" pitchFamily="2" charset="-122"/>
                <a:sym typeface="Calibri" pitchFamily="34" charset="0"/>
              </a:defRPr>
            </a:lvl7pPr>
            <a:lvl8pPr marL="3429000" indent="-228600" defTabSz="1279525"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宋体" pitchFamily="2" charset="-122"/>
                <a:sym typeface="Calibri" pitchFamily="34" charset="0"/>
              </a:defRPr>
            </a:lvl8pPr>
            <a:lvl9pPr marL="3886200" indent="-228600" defTabSz="1279525"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宋体" pitchFamily="2" charset="-122"/>
                <a:sym typeface="Calibri" pitchFamily="34" charset="0"/>
              </a:defRPr>
            </a:lvl9pPr>
          </a:lstStyle>
          <a:p>
            <a:pPr defTabSz="913765" fontAlgn="base">
              <a:spcBef>
                <a:spcPct val="0"/>
              </a:spcBef>
              <a:spcAft>
                <a:spcPct val="0"/>
              </a:spcAft>
              <a:buNone/>
            </a:pPr>
            <a:endParaRPr lang="en-US" altLang="zh-CN" sz="1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913765" fontAlgn="base">
              <a:spcBef>
                <a:spcPct val="0"/>
              </a:spcBef>
              <a:spcAft>
                <a:spcPct val="0"/>
              </a:spcAft>
              <a:buNone/>
            </a:pPr>
            <a:endParaRPr lang="zh-CN" altLang="en-US" sz="1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5"/>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5"/>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628222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spc="200" dirty="0">
                <a:solidFill>
                  <a:srgbClr val="175AA1"/>
                </a:solidFill>
                <a:sym typeface="+mn-ea"/>
              </a:rPr>
              <a:t>建设内容</a:t>
            </a:r>
          </a:p>
        </p:txBody>
      </p:sp>
      <p:cxnSp>
        <p:nvCxnSpPr>
          <p:cNvPr id="100" name="直接连接符 99"/>
          <p:cNvCxnSpPr>
            <a:cxnSpLocks/>
          </p:cNvCxnSpPr>
          <p:nvPr/>
        </p:nvCxnSpPr>
        <p:spPr>
          <a:xfrm>
            <a:off x="2801494" y="2921012"/>
            <a:ext cx="857392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4" name="矩形: 圆角 143"/>
          <p:cNvSpPr/>
          <p:nvPr/>
        </p:nvSpPr>
        <p:spPr>
          <a:xfrm>
            <a:off x="2768852" y="3416381"/>
            <a:ext cx="1998909"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智能后厨管理</a:t>
            </a:r>
          </a:p>
        </p:txBody>
      </p:sp>
      <p:sp>
        <p:nvSpPr>
          <p:cNvPr id="145" name="矩形: 圆角 144"/>
          <p:cNvSpPr/>
          <p:nvPr/>
        </p:nvSpPr>
        <p:spPr>
          <a:xfrm>
            <a:off x="4983182" y="3403699"/>
            <a:ext cx="1994478"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食材管理</a:t>
            </a:r>
          </a:p>
        </p:txBody>
      </p:sp>
      <p:sp>
        <p:nvSpPr>
          <p:cNvPr id="146" name="矩形: 圆角 145"/>
          <p:cNvSpPr/>
          <p:nvPr/>
        </p:nvSpPr>
        <p:spPr>
          <a:xfrm>
            <a:off x="7193080" y="3416381"/>
            <a:ext cx="1978291"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食品安全台账管理</a:t>
            </a:r>
          </a:p>
        </p:txBody>
      </p:sp>
      <p:sp>
        <p:nvSpPr>
          <p:cNvPr id="147" name="矩形: 圆角 146"/>
          <p:cNvSpPr/>
          <p:nvPr/>
        </p:nvSpPr>
        <p:spPr>
          <a:xfrm>
            <a:off x="9386046" y="3416381"/>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食品安全自查管理</a:t>
            </a:r>
          </a:p>
        </p:txBody>
      </p:sp>
      <p:sp>
        <p:nvSpPr>
          <p:cNvPr id="148" name="矩形: 圆角 147"/>
          <p:cNvSpPr/>
          <p:nvPr/>
        </p:nvSpPr>
        <p:spPr>
          <a:xfrm>
            <a:off x="2768937" y="3990734"/>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从业人员管理</a:t>
            </a:r>
            <a:endParaRPr lang="en-US" altLang="zh-CN" sz="1400" dirty="0">
              <a:solidFill>
                <a:schemeClr val="bg1"/>
              </a:solidFill>
              <a:latin typeface="+mn-ea"/>
            </a:endParaRPr>
          </a:p>
        </p:txBody>
      </p:sp>
      <p:sp>
        <p:nvSpPr>
          <p:cNvPr id="149" name="矩形: 圆角 148"/>
          <p:cNvSpPr/>
          <p:nvPr/>
        </p:nvSpPr>
        <p:spPr>
          <a:xfrm>
            <a:off x="4974640" y="3990734"/>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就餐服务管理</a:t>
            </a:r>
          </a:p>
        </p:txBody>
      </p:sp>
      <p:sp>
        <p:nvSpPr>
          <p:cNvPr id="150" name="矩形: 圆角 149"/>
          <p:cNvSpPr/>
          <p:nvPr/>
        </p:nvSpPr>
        <p:spPr>
          <a:xfrm>
            <a:off x="7180343" y="3990734"/>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食品安全规范库</a:t>
            </a:r>
          </a:p>
        </p:txBody>
      </p:sp>
      <p:sp>
        <p:nvSpPr>
          <p:cNvPr id="151" name="矩形: 圆角 150"/>
          <p:cNvSpPr/>
          <p:nvPr/>
        </p:nvSpPr>
        <p:spPr>
          <a:xfrm>
            <a:off x="9386046" y="3990734"/>
            <a:ext cx="2003020" cy="437923"/>
          </a:xfrm>
          <a:prstGeom prst="roundRect">
            <a:avLst/>
          </a:prstGeom>
          <a:solidFill>
            <a:srgbClr val="297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数据驾驶舱</a:t>
            </a:r>
          </a:p>
        </p:txBody>
      </p:sp>
      <p:grpSp>
        <p:nvGrpSpPr>
          <p:cNvPr id="17" name="组合 16">
            <a:extLst>
              <a:ext uri="{FF2B5EF4-FFF2-40B4-BE49-F238E27FC236}">
                <a16:creationId xmlns:a16="http://schemas.microsoft.com/office/drawing/2014/main" id="{09301CB6-3A88-F68F-103F-46A95EE68ECA}"/>
              </a:ext>
            </a:extLst>
          </p:cNvPr>
          <p:cNvGrpSpPr/>
          <p:nvPr/>
        </p:nvGrpSpPr>
        <p:grpSpPr>
          <a:xfrm>
            <a:off x="4013266" y="2122977"/>
            <a:ext cx="646331" cy="715434"/>
            <a:chOff x="2745078" y="1519681"/>
            <a:chExt cx="1083119" cy="1158029"/>
          </a:xfrm>
        </p:grpSpPr>
        <p:pic>
          <p:nvPicPr>
            <p:cNvPr id="104" name="图片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6797" y="1519681"/>
              <a:ext cx="739683" cy="739683"/>
            </a:xfrm>
            <a:prstGeom prst="rect">
              <a:avLst/>
            </a:prstGeom>
          </p:spPr>
        </p:pic>
        <p:sp>
          <p:nvSpPr>
            <p:cNvPr id="106" name="矩形 105"/>
            <p:cNvSpPr/>
            <p:nvPr/>
          </p:nvSpPr>
          <p:spPr>
            <a:xfrm>
              <a:off x="2745078" y="2229349"/>
              <a:ext cx="1083119" cy="448361"/>
            </a:xfrm>
            <a:prstGeom prst="rect">
              <a:avLst/>
            </a:prstGeom>
          </p:spPr>
          <p:txBody>
            <a:bodyPr wrap="none">
              <a:spAutoFit/>
            </a:bodyPr>
            <a:lstStyle/>
            <a:p>
              <a:pPr algn="ctr"/>
              <a:r>
                <a:rPr kumimoji="1" lang="zh-CN" altLang="en-US" sz="1200" dirty="0">
                  <a:solidFill>
                    <a:srgbClr val="175AA1"/>
                  </a:solidFill>
                </a:rPr>
                <a:t>电脑端</a:t>
              </a:r>
            </a:p>
          </p:txBody>
        </p:sp>
      </p:grpSp>
      <p:grpSp>
        <p:nvGrpSpPr>
          <p:cNvPr id="16" name="组合 15">
            <a:extLst>
              <a:ext uri="{FF2B5EF4-FFF2-40B4-BE49-F238E27FC236}">
                <a16:creationId xmlns:a16="http://schemas.microsoft.com/office/drawing/2014/main" id="{5CA37F94-33CB-D1D7-C60C-A4BB94973C2D}"/>
              </a:ext>
            </a:extLst>
          </p:cNvPr>
          <p:cNvGrpSpPr/>
          <p:nvPr/>
        </p:nvGrpSpPr>
        <p:grpSpPr>
          <a:xfrm>
            <a:off x="5281396" y="2122977"/>
            <a:ext cx="646331" cy="704167"/>
            <a:chOff x="4450162" y="1530442"/>
            <a:chExt cx="1083118" cy="1139793"/>
          </a:xfrm>
        </p:grpSpPr>
        <p:pic>
          <p:nvPicPr>
            <p:cNvPr id="103" name="图片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5953" y="1530442"/>
              <a:ext cx="728922" cy="728922"/>
            </a:xfrm>
            <a:prstGeom prst="rect">
              <a:avLst/>
            </a:prstGeom>
          </p:spPr>
        </p:pic>
        <p:sp>
          <p:nvSpPr>
            <p:cNvPr id="107" name="矩形 106"/>
            <p:cNvSpPr/>
            <p:nvPr/>
          </p:nvSpPr>
          <p:spPr>
            <a:xfrm>
              <a:off x="4450162" y="2221873"/>
              <a:ext cx="1083118" cy="448362"/>
            </a:xfrm>
            <a:prstGeom prst="rect">
              <a:avLst/>
            </a:prstGeom>
          </p:spPr>
          <p:txBody>
            <a:bodyPr wrap="none">
              <a:spAutoFit/>
            </a:bodyPr>
            <a:lstStyle/>
            <a:p>
              <a:pPr algn="ctr"/>
              <a:r>
                <a:rPr kumimoji="1" lang="zh-CN" altLang="en-US" sz="1200" dirty="0">
                  <a:solidFill>
                    <a:srgbClr val="175AA1"/>
                  </a:solidFill>
                </a:rPr>
                <a:t>小程序</a:t>
              </a:r>
            </a:p>
          </p:txBody>
        </p:sp>
      </p:grpSp>
      <p:grpSp>
        <p:nvGrpSpPr>
          <p:cNvPr id="15" name="组合 14">
            <a:extLst>
              <a:ext uri="{FF2B5EF4-FFF2-40B4-BE49-F238E27FC236}">
                <a16:creationId xmlns:a16="http://schemas.microsoft.com/office/drawing/2014/main" id="{90B2A41D-E92A-BF99-E820-000D75EA4668}"/>
              </a:ext>
            </a:extLst>
          </p:cNvPr>
          <p:cNvGrpSpPr/>
          <p:nvPr/>
        </p:nvGrpSpPr>
        <p:grpSpPr>
          <a:xfrm>
            <a:off x="6575216" y="2122977"/>
            <a:ext cx="646331" cy="715430"/>
            <a:chOff x="6198296" y="1519685"/>
            <a:chExt cx="1083118" cy="1158022"/>
          </a:xfrm>
        </p:grpSpPr>
        <p:pic>
          <p:nvPicPr>
            <p:cNvPr id="102" name="图片 1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4348" y="1519685"/>
              <a:ext cx="739679" cy="739679"/>
            </a:xfrm>
            <a:prstGeom prst="rect">
              <a:avLst/>
            </a:prstGeom>
          </p:spPr>
        </p:pic>
        <p:sp>
          <p:nvSpPr>
            <p:cNvPr id="108" name="矩形 107"/>
            <p:cNvSpPr/>
            <p:nvPr/>
          </p:nvSpPr>
          <p:spPr>
            <a:xfrm>
              <a:off x="6198296" y="2229346"/>
              <a:ext cx="1083118" cy="448361"/>
            </a:xfrm>
            <a:prstGeom prst="rect">
              <a:avLst/>
            </a:prstGeom>
          </p:spPr>
          <p:txBody>
            <a:bodyPr wrap="none">
              <a:spAutoFit/>
            </a:bodyPr>
            <a:lstStyle/>
            <a:p>
              <a:pPr algn="ctr"/>
              <a:r>
                <a:rPr kumimoji="1" lang="zh-CN" altLang="en-US" sz="1200" dirty="0">
                  <a:solidFill>
                    <a:srgbClr val="175AA1"/>
                  </a:solidFill>
                </a:rPr>
                <a:t>公众号</a:t>
              </a:r>
            </a:p>
          </p:txBody>
        </p:sp>
      </p:grpSp>
      <p:grpSp>
        <p:nvGrpSpPr>
          <p:cNvPr id="14" name="组合 13">
            <a:extLst>
              <a:ext uri="{FF2B5EF4-FFF2-40B4-BE49-F238E27FC236}">
                <a16:creationId xmlns:a16="http://schemas.microsoft.com/office/drawing/2014/main" id="{E133C7D4-AC76-6403-4F56-B49173D1C366}"/>
              </a:ext>
            </a:extLst>
          </p:cNvPr>
          <p:cNvGrpSpPr/>
          <p:nvPr/>
        </p:nvGrpSpPr>
        <p:grpSpPr>
          <a:xfrm>
            <a:off x="7798042" y="2122977"/>
            <a:ext cx="800219" cy="695535"/>
            <a:chOff x="7808505" y="1554424"/>
            <a:chExt cx="1341003" cy="1125821"/>
          </a:xfrm>
        </p:grpSpPr>
        <p:pic>
          <p:nvPicPr>
            <p:cNvPr id="105" name="图片 10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23499" y="1554424"/>
              <a:ext cx="704940" cy="704940"/>
            </a:xfrm>
            <a:prstGeom prst="rect">
              <a:avLst/>
            </a:prstGeom>
          </p:spPr>
        </p:pic>
        <p:sp>
          <p:nvSpPr>
            <p:cNvPr id="109" name="矩形 108"/>
            <p:cNvSpPr/>
            <p:nvPr/>
          </p:nvSpPr>
          <p:spPr>
            <a:xfrm>
              <a:off x="7808505" y="2231883"/>
              <a:ext cx="1341003" cy="448362"/>
            </a:xfrm>
            <a:prstGeom prst="rect">
              <a:avLst/>
            </a:prstGeom>
          </p:spPr>
          <p:txBody>
            <a:bodyPr wrap="none">
              <a:spAutoFit/>
            </a:bodyPr>
            <a:lstStyle/>
            <a:p>
              <a:pPr algn="ctr"/>
              <a:r>
                <a:rPr kumimoji="1" lang="zh-CN" altLang="en-US" sz="1200" dirty="0">
                  <a:solidFill>
                    <a:srgbClr val="175AA1"/>
                  </a:solidFill>
                </a:rPr>
                <a:t>智能终端</a:t>
              </a:r>
            </a:p>
          </p:txBody>
        </p:sp>
      </p:grpSp>
      <p:grpSp>
        <p:nvGrpSpPr>
          <p:cNvPr id="140" name="组合 139"/>
          <p:cNvGrpSpPr/>
          <p:nvPr/>
        </p:nvGrpSpPr>
        <p:grpSpPr>
          <a:xfrm>
            <a:off x="10525957" y="2108645"/>
            <a:ext cx="632338" cy="654666"/>
            <a:chOff x="1242605" y="1703233"/>
            <a:chExt cx="717736" cy="717736"/>
          </a:xfrm>
        </p:grpSpPr>
        <p:pic>
          <p:nvPicPr>
            <p:cNvPr id="141" name="图片 1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2605" y="1703233"/>
              <a:ext cx="717736" cy="717736"/>
            </a:xfrm>
            <a:prstGeom prst="rect">
              <a:avLst/>
            </a:prstGeom>
          </p:spPr>
        </p:pic>
        <p:sp>
          <p:nvSpPr>
            <p:cNvPr id="142" name="文本框 141"/>
            <p:cNvSpPr txBox="1"/>
            <p:nvPr/>
          </p:nvSpPr>
          <p:spPr>
            <a:xfrm>
              <a:off x="1296672" y="1932662"/>
              <a:ext cx="602067" cy="276999"/>
            </a:xfrm>
            <a:prstGeom prst="rect">
              <a:avLst/>
            </a:prstGeom>
            <a:noFill/>
          </p:spPr>
          <p:txBody>
            <a:bodyPr wrap="square" rtlCol="0">
              <a:spAutoFit/>
            </a:bodyPr>
            <a:lstStyle/>
            <a:p>
              <a:pPr algn="ctr"/>
              <a:r>
                <a:rPr lang="zh-CN" altLang="en-US" sz="1200" b="1" dirty="0">
                  <a:solidFill>
                    <a:schemeClr val="bg1"/>
                  </a:solidFill>
                </a:rPr>
                <a:t>工具</a:t>
              </a:r>
            </a:p>
          </p:txBody>
        </p:sp>
      </p:grpSp>
      <p:grpSp>
        <p:nvGrpSpPr>
          <p:cNvPr id="25" name="组合 24">
            <a:extLst>
              <a:ext uri="{FF2B5EF4-FFF2-40B4-BE49-F238E27FC236}">
                <a16:creationId xmlns:a16="http://schemas.microsoft.com/office/drawing/2014/main" id="{7DF9C06B-1AA9-5057-B309-E615EF17575D}"/>
              </a:ext>
            </a:extLst>
          </p:cNvPr>
          <p:cNvGrpSpPr/>
          <p:nvPr/>
        </p:nvGrpSpPr>
        <p:grpSpPr>
          <a:xfrm>
            <a:off x="2408831" y="4745983"/>
            <a:ext cx="9231844" cy="1586585"/>
            <a:chOff x="2075354" y="3975960"/>
            <a:chExt cx="8897832" cy="1767137"/>
          </a:xfrm>
        </p:grpSpPr>
        <p:sp>
          <p:nvSpPr>
            <p:cNvPr id="82" name="矩形 81"/>
            <p:cNvSpPr/>
            <p:nvPr/>
          </p:nvSpPr>
          <p:spPr>
            <a:xfrm>
              <a:off x="2075354" y="3975960"/>
              <a:ext cx="8897832" cy="1767137"/>
            </a:xfrm>
            <a:prstGeom prst="rect">
              <a:avLst/>
            </a:prstGeom>
            <a:no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p:cxnSp>
          <p:nvCxnSpPr>
            <p:cNvPr id="84" name="直线连接符 17"/>
            <p:cNvCxnSpPr/>
            <p:nvPr/>
          </p:nvCxnSpPr>
          <p:spPr>
            <a:xfrm>
              <a:off x="3450568" y="4540716"/>
              <a:ext cx="0" cy="10869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2146658" y="4869437"/>
              <a:ext cx="1261884" cy="582762"/>
            </a:xfrm>
            <a:prstGeom prst="rect">
              <a:avLst/>
            </a:prstGeom>
          </p:spPr>
          <p:txBody>
            <a:bodyPr wrap="none">
              <a:spAutoFit/>
            </a:bodyPr>
            <a:lstStyle/>
            <a:p>
              <a:pPr algn="ctr"/>
              <a:r>
                <a:rPr kumimoji="1" lang="zh-CN" altLang="en-US" sz="1400" b="1" dirty="0">
                  <a:solidFill>
                    <a:schemeClr val="tx1">
                      <a:lumMod val="65000"/>
                      <a:lumOff val="35000"/>
                    </a:schemeClr>
                  </a:solidFill>
                </a:rPr>
                <a:t>视频及物联网</a:t>
              </a:r>
              <a:endParaRPr kumimoji="1" lang="en-US" altLang="zh-CN" sz="1400" b="1" dirty="0">
                <a:solidFill>
                  <a:schemeClr val="tx1">
                    <a:lumMod val="65000"/>
                    <a:lumOff val="35000"/>
                  </a:schemeClr>
                </a:solidFill>
              </a:endParaRPr>
            </a:p>
            <a:p>
              <a:pPr algn="ctr"/>
              <a:r>
                <a:rPr kumimoji="1" lang="zh-CN" altLang="en-US" sz="1400" b="1" dirty="0">
                  <a:solidFill>
                    <a:schemeClr val="tx1">
                      <a:lumMod val="65000"/>
                      <a:lumOff val="35000"/>
                    </a:schemeClr>
                  </a:solidFill>
                </a:rPr>
                <a:t>改造</a:t>
              </a:r>
              <a:r>
                <a:rPr kumimoji="1" lang="en-US" altLang="zh-CN" sz="1400" b="1" dirty="0">
                  <a:solidFill>
                    <a:schemeClr val="tx1">
                      <a:lumMod val="65000"/>
                      <a:lumOff val="35000"/>
                    </a:schemeClr>
                  </a:solidFill>
                </a:rPr>
                <a:t>/</a:t>
              </a:r>
              <a:r>
                <a:rPr kumimoji="1" lang="zh-CN" altLang="en-US" sz="1400" b="1" dirty="0">
                  <a:solidFill>
                    <a:schemeClr val="tx1">
                      <a:lumMod val="65000"/>
                      <a:lumOff val="35000"/>
                    </a:schemeClr>
                  </a:solidFill>
                </a:rPr>
                <a:t>升级</a:t>
              </a:r>
            </a:p>
          </p:txBody>
        </p:sp>
        <p:pic>
          <p:nvPicPr>
            <p:cNvPr id="23" name="图片 22">
              <a:extLst>
                <a:ext uri="{FF2B5EF4-FFF2-40B4-BE49-F238E27FC236}">
                  <a16:creationId xmlns:a16="http://schemas.microsoft.com/office/drawing/2014/main" id="{9E94E9E3-131A-C361-B7FF-0E71E133AD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9017" y="4625313"/>
              <a:ext cx="5875246" cy="957129"/>
            </a:xfrm>
            <a:prstGeom prst="rect">
              <a:avLst/>
            </a:prstGeom>
          </p:spPr>
        </p:pic>
        <p:sp>
          <p:nvSpPr>
            <p:cNvPr id="24" name="矩形 23">
              <a:extLst>
                <a:ext uri="{FF2B5EF4-FFF2-40B4-BE49-F238E27FC236}">
                  <a16:creationId xmlns:a16="http://schemas.microsoft.com/office/drawing/2014/main" id="{13BCFBE0-3760-78E1-7401-87D5F979B6FF}"/>
                </a:ext>
              </a:extLst>
            </p:cNvPr>
            <p:cNvSpPr/>
            <p:nvPr/>
          </p:nvSpPr>
          <p:spPr>
            <a:xfrm>
              <a:off x="9694255" y="4828375"/>
              <a:ext cx="409087" cy="307777"/>
            </a:xfrm>
            <a:prstGeom prst="rect">
              <a:avLst/>
            </a:prstGeom>
          </p:spPr>
          <p:txBody>
            <a:bodyPr wrap="none">
              <a:spAutoFit/>
            </a:bodyPr>
            <a:lstStyle/>
            <a:p>
              <a:pPr algn="ctr"/>
              <a:r>
                <a:rPr kumimoji="1" lang="en-US" altLang="zh-CN" sz="1400" b="1" dirty="0">
                  <a:solidFill>
                    <a:schemeClr val="tx1">
                      <a:lumMod val="65000"/>
                      <a:lumOff val="35000"/>
                    </a:schemeClr>
                  </a:solidFill>
                </a:rPr>
                <a:t>….</a:t>
              </a:r>
              <a:endParaRPr kumimoji="1" lang="zh-CN" altLang="en-US" sz="1400" b="1" dirty="0">
                <a:solidFill>
                  <a:schemeClr val="tx1">
                    <a:lumMod val="65000"/>
                    <a:lumOff val="35000"/>
                  </a:schemeClr>
                </a:solidFill>
              </a:endParaRPr>
            </a:p>
          </p:txBody>
        </p:sp>
      </p:grpSp>
      <p:sp>
        <p:nvSpPr>
          <p:cNvPr id="2" name="矩形 1">
            <a:extLst>
              <a:ext uri="{FF2B5EF4-FFF2-40B4-BE49-F238E27FC236}">
                <a16:creationId xmlns:a16="http://schemas.microsoft.com/office/drawing/2014/main" id="{EE42E60E-B94C-1D47-93E3-C60071D3D854}"/>
              </a:ext>
            </a:extLst>
          </p:cNvPr>
          <p:cNvSpPr/>
          <p:nvPr/>
        </p:nvSpPr>
        <p:spPr>
          <a:xfrm>
            <a:off x="519447" y="1907729"/>
            <a:ext cx="1739542" cy="4424839"/>
          </a:xfrm>
          <a:prstGeom prst="rect">
            <a:avLst/>
          </a:prstGeom>
          <a:solidFill>
            <a:srgbClr val="FFC000">
              <a:alpha val="2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37" name="组合 136"/>
          <p:cNvGrpSpPr/>
          <p:nvPr/>
        </p:nvGrpSpPr>
        <p:grpSpPr>
          <a:xfrm>
            <a:off x="1089511" y="2156379"/>
            <a:ext cx="647029" cy="645885"/>
            <a:chOff x="231499" y="1083625"/>
            <a:chExt cx="647029" cy="645885"/>
          </a:xfrm>
        </p:grpSpPr>
        <p:pic>
          <p:nvPicPr>
            <p:cNvPr id="138" name="图片 1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643" y="1083625"/>
              <a:ext cx="645885" cy="645885"/>
            </a:xfrm>
            <a:prstGeom prst="rect">
              <a:avLst/>
            </a:prstGeom>
          </p:spPr>
        </p:pic>
        <p:sp>
          <p:nvSpPr>
            <p:cNvPr id="139" name="文本框 138"/>
            <p:cNvSpPr txBox="1"/>
            <p:nvPr/>
          </p:nvSpPr>
          <p:spPr>
            <a:xfrm>
              <a:off x="231499" y="1275436"/>
              <a:ext cx="602068" cy="276999"/>
            </a:xfrm>
            <a:prstGeom prst="rect">
              <a:avLst/>
            </a:prstGeom>
            <a:noFill/>
          </p:spPr>
          <p:txBody>
            <a:bodyPr wrap="square" rtlCol="0">
              <a:spAutoFit/>
            </a:bodyPr>
            <a:lstStyle/>
            <a:p>
              <a:pPr algn="ctr"/>
              <a:r>
                <a:rPr lang="zh-CN" altLang="en-US" sz="1200" b="1" dirty="0"/>
                <a:t>标准</a:t>
              </a:r>
            </a:p>
          </p:txBody>
        </p:sp>
      </p:grpSp>
      <p:sp>
        <p:nvSpPr>
          <p:cNvPr id="132" name="矩形 131"/>
          <p:cNvSpPr/>
          <p:nvPr/>
        </p:nvSpPr>
        <p:spPr>
          <a:xfrm>
            <a:off x="553963" y="3170867"/>
            <a:ext cx="1704282" cy="28777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spAutoFit/>
          </a:bodyPr>
          <a:lstStyle/>
          <a:p>
            <a:pPr algn="ctr" defTabSz="1279525" fontAlgn="base">
              <a:spcBef>
                <a:spcPct val="0"/>
              </a:spcBef>
              <a:spcAft>
                <a:spcPct val="0"/>
              </a:spcAft>
            </a:pPr>
            <a:r>
              <a:rPr lang="zh-CN" altLang="en-US" sz="2000" kern="0" dirty="0">
                <a:solidFill>
                  <a:prstClr val="black"/>
                </a:solidFill>
                <a:latin typeface="微软雅黑" panose="020B0503020204020204" pitchFamily="34" charset="-122"/>
                <a:ea typeface="微软雅黑" panose="020B0503020204020204" pitchFamily="34" charset="-122"/>
              </a:rPr>
              <a:t>管</a:t>
            </a: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2000" kern="0" dirty="0">
                <a:solidFill>
                  <a:prstClr val="black"/>
                </a:solidFill>
                <a:latin typeface="微软雅黑" panose="020B0503020204020204" pitchFamily="34" charset="-122"/>
                <a:ea typeface="微软雅黑" panose="020B0503020204020204" pitchFamily="34" charset="-122"/>
              </a:rPr>
              <a:t>理</a:t>
            </a: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2000" kern="0" dirty="0">
                <a:solidFill>
                  <a:prstClr val="black"/>
                </a:solidFill>
                <a:latin typeface="微软雅黑" panose="020B0503020204020204" pitchFamily="34" charset="-122"/>
                <a:ea typeface="微软雅黑" panose="020B0503020204020204" pitchFamily="34" charset="-122"/>
              </a:rPr>
              <a:t>规</a:t>
            </a: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2000" kern="0" dirty="0">
                <a:solidFill>
                  <a:prstClr val="black"/>
                </a:solidFill>
                <a:latin typeface="微软雅黑" panose="020B0503020204020204" pitchFamily="34" charset="-122"/>
                <a:ea typeface="微软雅黑" panose="020B0503020204020204" pitchFamily="34" charset="-122"/>
              </a:rPr>
              <a:t>范</a:t>
            </a: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endParaRPr lang="en-US" altLang="zh-CN" sz="20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endParaRPr lang="en-US" altLang="zh-CN" sz="1100" kern="0" dirty="0">
              <a:solidFill>
                <a:prstClr val="black"/>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1400" kern="0" dirty="0">
                <a:solidFill>
                  <a:schemeClr val="tx2">
                    <a:lumMod val="25000"/>
                  </a:schemeClr>
                </a:solidFill>
                <a:latin typeface="微软雅黑" panose="020B0503020204020204" pitchFamily="34" charset="-122"/>
                <a:ea typeface="微软雅黑" panose="020B0503020204020204" pitchFamily="34" charset="-122"/>
              </a:rPr>
              <a:t>岗位职责</a:t>
            </a:r>
            <a:endParaRPr lang="en-US" altLang="zh-CN" sz="1400" kern="0" dirty="0">
              <a:solidFill>
                <a:schemeClr val="tx2">
                  <a:lumMod val="25000"/>
                </a:schemeClr>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1400" kern="0" dirty="0">
                <a:solidFill>
                  <a:schemeClr val="tx2">
                    <a:lumMod val="25000"/>
                  </a:schemeClr>
                </a:solidFill>
                <a:latin typeface="微软雅黑" panose="020B0503020204020204" pitchFamily="34" charset="-122"/>
                <a:ea typeface="微软雅黑" panose="020B0503020204020204" pitchFamily="34" charset="-122"/>
              </a:rPr>
              <a:t>作业指导</a:t>
            </a:r>
            <a:endParaRPr lang="en-US" altLang="zh-CN" sz="1400" kern="0" dirty="0">
              <a:solidFill>
                <a:schemeClr val="tx2">
                  <a:lumMod val="25000"/>
                </a:schemeClr>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1400" kern="0" dirty="0">
                <a:solidFill>
                  <a:schemeClr val="tx2">
                    <a:lumMod val="25000"/>
                  </a:schemeClr>
                </a:solidFill>
                <a:latin typeface="微软雅黑" panose="020B0503020204020204" pitchFamily="34" charset="-122"/>
                <a:ea typeface="微软雅黑" panose="020B0503020204020204" pitchFamily="34" charset="-122"/>
              </a:rPr>
              <a:t>考评督导</a:t>
            </a:r>
            <a:endParaRPr lang="en-US" altLang="zh-CN" sz="1400" kern="0" dirty="0">
              <a:solidFill>
                <a:schemeClr val="tx2">
                  <a:lumMod val="25000"/>
                </a:schemeClr>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zh-CN" altLang="en-US" sz="1400" kern="0" dirty="0">
                <a:solidFill>
                  <a:schemeClr val="tx2">
                    <a:lumMod val="25000"/>
                  </a:schemeClr>
                </a:solidFill>
                <a:latin typeface="微软雅黑" panose="020B0503020204020204" pitchFamily="34" charset="-122"/>
                <a:ea typeface="微软雅黑" panose="020B0503020204020204" pitchFamily="34" charset="-122"/>
              </a:rPr>
              <a:t>标准规程</a:t>
            </a:r>
            <a:endParaRPr lang="en-US" altLang="zh-CN" sz="1400" kern="0" dirty="0">
              <a:solidFill>
                <a:schemeClr val="tx2">
                  <a:lumMod val="25000"/>
                </a:schemeClr>
              </a:solidFill>
              <a:latin typeface="微软雅黑" panose="020B0503020204020204" pitchFamily="34" charset="-122"/>
              <a:ea typeface="微软雅黑" panose="020B0503020204020204" pitchFamily="34" charset="-122"/>
            </a:endParaRPr>
          </a:p>
          <a:p>
            <a:pPr algn="ctr" defTabSz="1279525" fontAlgn="base">
              <a:spcBef>
                <a:spcPct val="0"/>
              </a:spcBef>
              <a:spcAft>
                <a:spcPct val="0"/>
              </a:spcAft>
            </a:pPr>
            <a:r>
              <a:rPr lang="en-US" altLang="zh-CN" sz="1400" kern="0" dirty="0">
                <a:solidFill>
                  <a:schemeClr val="tx2">
                    <a:lumMod val="25000"/>
                  </a:schemeClr>
                </a:solidFill>
                <a:latin typeface="微软雅黑" panose="020B0503020204020204" pitchFamily="34" charset="-122"/>
                <a:ea typeface="微软雅黑" panose="020B0503020204020204" pitchFamily="34" charset="-122"/>
              </a:rPr>
              <a:t>……..</a:t>
            </a:r>
            <a:endParaRPr lang="zh-CN" altLang="en-US" sz="1400" kern="0" dirty="0">
              <a:solidFill>
                <a:schemeClr val="tx2">
                  <a:lumMod val="25000"/>
                </a:schemeClr>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8B6B5DC9-D643-1F47-9AD3-F368F74005D8}"/>
              </a:ext>
            </a:extLst>
          </p:cNvPr>
          <p:cNvSpPr/>
          <p:nvPr/>
        </p:nvSpPr>
        <p:spPr>
          <a:xfrm>
            <a:off x="5846669" y="4866545"/>
            <a:ext cx="2561920" cy="369332"/>
          </a:xfrm>
          <a:prstGeom prst="rect">
            <a:avLst/>
          </a:prstGeom>
        </p:spPr>
        <p:txBody>
          <a:bodyPr wrap="none">
            <a:spAutoFit/>
          </a:bodyPr>
          <a:lstStyle/>
          <a:p>
            <a:r>
              <a:rPr lang="zh-CN" altLang="zh-CN" b="1" kern="100" dirty="0">
                <a:solidFill>
                  <a:schemeClr val="tx1">
                    <a:lumMod val="75000"/>
                    <a:lumOff val="25000"/>
                  </a:schemeClr>
                </a:solidFill>
                <a:latin typeface="+mn-ea"/>
                <a:cs typeface="Times New Roman" panose="02020603050405020304" pitchFamily="18" charset="0"/>
              </a:rPr>
              <a:t>视频监控及物联网平台</a:t>
            </a:r>
            <a:r>
              <a:rPr lang="zh-CN" altLang="zh-CN" b="1" dirty="0">
                <a:solidFill>
                  <a:schemeClr val="tx1">
                    <a:lumMod val="75000"/>
                    <a:lumOff val="25000"/>
                  </a:schemeClr>
                </a:solidFill>
                <a:latin typeface="+mn-ea"/>
              </a:rPr>
              <a:t> </a:t>
            </a:r>
            <a:endParaRPr lang="zh-CN" altLang="en-US" b="1" dirty="0">
              <a:solidFill>
                <a:schemeClr val="tx1">
                  <a:lumMod val="75000"/>
                  <a:lumOff val="25000"/>
                </a:schemeClr>
              </a:solidFill>
              <a:latin typeface="+mn-ea"/>
            </a:endParaRPr>
          </a:p>
        </p:txBody>
      </p:sp>
      <p:sp>
        <p:nvSpPr>
          <p:cNvPr id="9" name="矩形 8">
            <a:extLst>
              <a:ext uri="{FF2B5EF4-FFF2-40B4-BE49-F238E27FC236}">
                <a16:creationId xmlns:a16="http://schemas.microsoft.com/office/drawing/2014/main" id="{0D974B31-1EFD-FC46-9A06-C1B2FF7A25B6}"/>
              </a:ext>
            </a:extLst>
          </p:cNvPr>
          <p:cNvSpPr/>
          <p:nvPr/>
        </p:nvSpPr>
        <p:spPr>
          <a:xfrm>
            <a:off x="5651587" y="2987148"/>
            <a:ext cx="2792752" cy="369332"/>
          </a:xfrm>
          <a:prstGeom prst="rect">
            <a:avLst/>
          </a:prstGeom>
        </p:spPr>
        <p:txBody>
          <a:bodyPr wrap="none">
            <a:spAutoFit/>
          </a:bodyPr>
          <a:lstStyle/>
          <a:p>
            <a:r>
              <a:rPr lang="zh-CN" altLang="zh-CN" b="1" kern="100" dirty="0">
                <a:solidFill>
                  <a:schemeClr val="tx1">
                    <a:lumMod val="75000"/>
                    <a:lumOff val="25000"/>
                  </a:schemeClr>
                </a:solidFill>
                <a:latin typeface="+mn-ea"/>
                <a:cs typeface="Times New Roman" panose="02020603050405020304" pitchFamily="18" charset="0"/>
              </a:rPr>
              <a:t>食品安全管理智能化平台 </a:t>
            </a:r>
            <a:endParaRPr lang="zh-CN" altLang="en-US" b="1" kern="100" dirty="0">
              <a:solidFill>
                <a:schemeClr val="tx1">
                  <a:lumMod val="75000"/>
                  <a:lumOff val="25000"/>
                </a:schemeClr>
              </a:solidFill>
              <a:latin typeface="+mn-ea"/>
              <a:cs typeface="Times New Roman" panose="02020603050405020304" pitchFamily="18" charset="0"/>
            </a:endParaRPr>
          </a:p>
        </p:txBody>
      </p:sp>
      <p:grpSp>
        <p:nvGrpSpPr>
          <p:cNvPr id="75" name="组合 74">
            <a:extLst>
              <a:ext uri="{FF2B5EF4-FFF2-40B4-BE49-F238E27FC236}">
                <a16:creationId xmlns:a16="http://schemas.microsoft.com/office/drawing/2014/main" id="{F75047FA-E7A0-DF45-8FDB-A76E5125796C}"/>
              </a:ext>
            </a:extLst>
          </p:cNvPr>
          <p:cNvGrpSpPr/>
          <p:nvPr/>
        </p:nvGrpSpPr>
        <p:grpSpPr>
          <a:xfrm>
            <a:off x="608752" y="864546"/>
            <a:ext cx="11031922" cy="855794"/>
            <a:chOff x="914399" y="1265342"/>
            <a:chExt cx="11031922" cy="855794"/>
          </a:xfrm>
        </p:grpSpPr>
        <p:sp>
          <p:nvSpPr>
            <p:cNvPr id="76" name="矩形 75">
              <a:extLst>
                <a:ext uri="{FF2B5EF4-FFF2-40B4-BE49-F238E27FC236}">
                  <a16:creationId xmlns:a16="http://schemas.microsoft.com/office/drawing/2014/main" id="{F92C1F41-DBC3-F849-A998-60DCBBE61ED8}"/>
                </a:ext>
              </a:extLst>
            </p:cNvPr>
            <p:cNvSpPr/>
            <p:nvPr/>
          </p:nvSpPr>
          <p:spPr>
            <a:xfrm>
              <a:off x="1033254" y="1265342"/>
              <a:ext cx="10913067" cy="855794"/>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7" name="组合 76">
              <a:extLst>
                <a:ext uri="{FF2B5EF4-FFF2-40B4-BE49-F238E27FC236}">
                  <a16:creationId xmlns:a16="http://schemas.microsoft.com/office/drawing/2014/main" id="{777CAFCC-3537-EB4C-8D0D-FE5A6DA78663}"/>
                </a:ext>
              </a:extLst>
            </p:cNvPr>
            <p:cNvGrpSpPr/>
            <p:nvPr/>
          </p:nvGrpSpPr>
          <p:grpSpPr>
            <a:xfrm>
              <a:off x="914399" y="1265342"/>
              <a:ext cx="10882662" cy="784830"/>
              <a:chOff x="1758933" y="1646087"/>
              <a:chExt cx="10885496" cy="785031"/>
            </a:xfrm>
          </p:grpSpPr>
          <p:sp>
            <p:nvSpPr>
              <p:cNvPr id="78" name="文本框 77">
                <a:extLst>
                  <a:ext uri="{FF2B5EF4-FFF2-40B4-BE49-F238E27FC236}">
                    <a16:creationId xmlns:a16="http://schemas.microsoft.com/office/drawing/2014/main" id="{2884C862-40D9-4A46-983B-31FBB155023A}"/>
                  </a:ext>
                </a:extLst>
              </p:cNvPr>
              <p:cNvSpPr txBox="1"/>
              <p:nvPr/>
            </p:nvSpPr>
            <p:spPr>
              <a:xfrm>
                <a:off x="2314935" y="1646087"/>
                <a:ext cx="10329494" cy="785031"/>
              </a:xfrm>
              <a:prstGeom prst="rect">
                <a:avLst/>
              </a:prstGeom>
              <a:noFill/>
            </p:spPr>
            <p:txBody>
              <a:bodyPr wrap="square">
                <a:spAutoFit/>
              </a:bodyPr>
              <a:lstStyle/>
              <a:p>
                <a:pPr defTabSz="914172">
                  <a:lnSpc>
                    <a:spcPct val="150000"/>
                  </a:lnSpc>
                  <a:defRPr/>
                </a:pPr>
                <a:r>
                  <a:rPr lang="zh-CN" altLang="en-US" sz="1600" dirty="0">
                    <a:solidFill>
                      <a:schemeClr val="tx2">
                        <a:lumMod val="25000"/>
                      </a:schemeClr>
                    </a:solidFill>
                    <a:latin typeface="Arial"/>
                    <a:sym typeface="Arial"/>
                  </a:rPr>
                  <a:t>通过初期建设，打造以“一体系、两平台”为核心的放心食堂内控管理智能化示范，最终推动中国中检放心食堂智能化管理产品成为服务央企国企食堂管理的标配工具。 </a:t>
                </a:r>
              </a:p>
            </p:txBody>
          </p:sp>
          <p:grpSp>
            <p:nvGrpSpPr>
              <p:cNvPr id="79" name="组合 78">
                <a:extLst>
                  <a:ext uri="{FF2B5EF4-FFF2-40B4-BE49-F238E27FC236}">
                    <a16:creationId xmlns:a16="http://schemas.microsoft.com/office/drawing/2014/main" id="{3A39CE3D-A108-D64A-9F25-F6760F6CC449}"/>
                  </a:ext>
                </a:extLst>
              </p:cNvPr>
              <p:cNvGrpSpPr/>
              <p:nvPr/>
            </p:nvGrpSpPr>
            <p:grpSpPr>
              <a:xfrm>
                <a:off x="1758933" y="1850552"/>
                <a:ext cx="386605" cy="320040"/>
                <a:chOff x="1831887" y="2057400"/>
                <a:chExt cx="386605" cy="320040"/>
              </a:xfrm>
            </p:grpSpPr>
            <p:sp>
              <p:nvSpPr>
                <p:cNvPr id="80" name="箭头: V 形 6">
                  <a:extLst>
                    <a:ext uri="{FF2B5EF4-FFF2-40B4-BE49-F238E27FC236}">
                      <a16:creationId xmlns:a16="http://schemas.microsoft.com/office/drawing/2014/main" id="{A84EA89F-1C98-A643-B7D6-007D8067C063}"/>
                    </a:ext>
                  </a:extLst>
                </p:cNvPr>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sp>
              <p:nvSpPr>
                <p:cNvPr id="81" name="箭头: V 形 44">
                  <a:extLst>
                    <a:ext uri="{FF2B5EF4-FFF2-40B4-BE49-F238E27FC236}">
                      <a16:creationId xmlns:a16="http://schemas.microsoft.com/office/drawing/2014/main" id="{E80458CD-FC7E-8745-AF4D-CDEBA43E7005}"/>
                    </a:ext>
                  </a:extLst>
                </p:cNvPr>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grpSp>
        </p:grpSp>
      </p:grpSp>
    </p:spTree>
    <p:custDataLst>
      <p:tags r:id="rId1"/>
    </p:custDataLst>
    <p:extLst>
      <p:ext uri="{BB962C8B-B14F-4D97-AF65-F5344CB8AC3E}">
        <p14:creationId xmlns:p14="http://schemas.microsoft.com/office/powerpoint/2010/main" val="41181406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4548495" cy="461665"/>
          </a:xfrm>
          <a:prstGeom prst="rect">
            <a:avLst/>
          </a:prstGeom>
          <a:noFill/>
        </p:spPr>
        <p:txBody>
          <a:bodyPr wrap="square" rtlCol="0">
            <a:spAutoFit/>
          </a:bodyPr>
          <a:lstStyle/>
          <a:p>
            <a:r>
              <a:rPr lang="zh-CN" altLang="en-US" sz="2400" b="1" spc="200" dirty="0">
                <a:solidFill>
                  <a:srgbClr val="175AA1"/>
                </a:solidFill>
              </a:rPr>
              <a:t>平台功能</a:t>
            </a:r>
          </a:p>
        </p:txBody>
      </p:sp>
      <p:sp>
        <p:nvSpPr>
          <p:cNvPr id="19" name="Line 8">
            <a:extLst>
              <a:ext uri="{FF2B5EF4-FFF2-40B4-BE49-F238E27FC236}">
                <a16:creationId xmlns:a16="http://schemas.microsoft.com/office/drawing/2014/main" id="{8BAA4158-23C0-B54F-92CA-9BFDCD4AD43F}"/>
              </a:ext>
            </a:extLst>
          </p:cNvPr>
          <p:cNvSpPr>
            <a:spLocks noChangeShapeType="1"/>
          </p:cNvSpPr>
          <p:nvPr/>
        </p:nvSpPr>
        <p:spPr bwMode="auto">
          <a:xfrm flipV="1">
            <a:off x="4756037" y="3599005"/>
            <a:ext cx="2824233" cy="1"/>
          </a:xfrm>
          <a:prstGeom prst="line">
            <a:avLst/>
          </a:prstGeom>
          <a:noFill/>
          <a:ln w="3175">
            <a:solidFill>
              <a:schemeClr val="bg1">
                <a:lumMod val="75000"/>
              </a:schemeClr>
            </a:solidFill>
            <a:prstDash val="sysDash"/>
            <a:round/>
            <a:headEnd/>
            <a:tailEnd/>
          </a:ln>
        </p:spPr>
        <p:txBody>
          <a:bodyPr wrap="none" anchor="ctr"/>
          <a:lstStyle/>
          <a:p>
            <a:pPr defTabSz="913944">
              <a:defRPr/>
            </a:pPr>
            <a:endParaRPr lang="zh-CN" altLang="en-US" sz="1100" dirty="0">
              <a:solidFill>
                <a:prstClr val="black"/>
              </a:solidFill>
              <a:latin typeface="Calibri" panose="020F0502020204030204"/>
              <a:ea typeface="宋体" panose="02010600030101010101" pitchFamily="2" charset="-122"/>
            </a:endParaRPr>
          </a:p>
        </p:txBody>
      </p:sp>
      <p:cxnSp>
        <p:nvCxnSpPr>
          <p:cNvPr id="20" name="AutoShape 13">
            <a:extLst>
              <a:ext uri="{FF2B5EF4-FFF2-40B4-BE49-F238E27FC236}">
                <a16:creationId xmlns:a16="http://schemas.microsoft.com/office/drawing/2014/main" id="{D5DA9CF0-B5D0-744D-A9D8-5C87AD6BEC5E}"/>
              </a:ext>
            </a:extLst>
          </p:cNvPr>
          <p:cNvCxnSpPr>
            <a:cxnSpLocks noChangeShapeType="1"/>
          </p:cNvCxnSpPr>
          <p:nvPr/>
        </p:nvCxnSpPr>
        <p:spPr bwMode="auto">
          <a:xfrm rot="10800000" flipH="1" flipV="1">
            <a:off x="7237682" y="2036316"/>
            <a:ext cx="1955" cy="3101692"/>
          </a:xfrm>
          <a:prstGeom prst="bentConnector3">
            <a:avLst>
              <a:gd name="adj1" fmla="val -13200005"/>
            </a:avLst>
          </a:prstGeom>
          <a:noFill/>
          <a:ln w="3175">
            <a:solidFill>
              <a:schemeClr val="bg1">
                <a:lumMod val="75000"/>
              </a:schemeClr>
            </a:solidFill>
            <a:prstDash val="sysDash"/>
            <a:miter lim="800000"/>
            <a:headEnd/>
            <a:tailEnd/>
          </a:ln>
        </p:spPr>
      </p:cxnSp>
      <p:cxnSp>
        <p:nvCxnSpPr>
          <p:cNvPr id="21" name="AutoShape 26">
            <a:extLst>
              <a:ext uri="{FF2B5EF4-FFF2-40B4-BE49-F238E27FC236}">
                <a16:creationId xmlns:a16="http://schemas.microsoft.com/office/drawing/2014/main" id="{BB46AE83-FCD5-6B47-A59F-D544033B6784}"/>
              </a:ext>
            </a:extLst>
          </p:cNvPr>
          <p:cNvCxnSpPr>
            <a:cxnSpLocks noChangeShapeType="1"/>
            <a:stCxn id="31" idx="2"/>
            <a:endCxn id="32" idx="2"/>
          </p:cNvCxnSpPr>
          <p:nvPr/>
        </p:nvCxnSpPr>
        <p:spPr bwMode="auto">
          <a:xfrm rot="10800000" flipV="1">
            <a:off x="7814658" y="3015454"/>
            <a:ext cx="6566" cy="1168424"/>
          </a:xfrm>
          <a:prstGeom prst="bentConnector3">
            <a:avLst>
              <a:gd name="adj1" fmla="val 3581572"/>
            </a:avLst>
          </a:prstGeom>
          <a:noFill/>
          <a:ln w="3175">
            <a:solidFill>
              <a:schemeClr val="bg1">
                <a:lumMod val="75000"/>
              </a:schemeClr>
            </a:solidFill>
            <a:prstDash val="sysDash"/>
            <a:miter lim="800000"/>
            <a:headEnd/>
            <a:tailEnd/>
          </a:ln>
        </p:spPr>
      </p:cxnSp>
      <p:cxnSp>
        <p:nvCxnSpPr>
          <p:cNvPr id="22" name="AutoShape 39">
            <a:extLst>
              <a:ext uri="{FF2B5EF4-FFF2-40B4-BE49-F238E27FC236}">
                <a16:creationId xmlns:a16="http://schemas.microsoft.com/office/drawing/2014/main" id="{62173F69-0AA0-424C-A920-71A929BC90D3}"/>
              </a:ext>
            </a:extLst>
          </p:cNvPr>
          <p:cNvCxnSpPr>
            <a:cxnSpLocks noChangeShapeType="1"/>
            <a:stCxn id="26" idx="6"/>
            <a:endCxn id="29" idx="6"/>
          </p:cNvCxnSpPr>
          <p:nvPr/>
        </p:nvCxnSpPr>
        <p:spPr bwMode="auto">
          <a:xfrm>
            <a:off x="5114862" y="2033389"/>
            <a:ext cx="12700" cy="3108526"/>
          </a:xfrm>
          <a:prstGeom prst="bentConnector3">
            <a:avLst>
              <a:gd name="adj1" fmla="val 1800000"/>
            </a:avLst>
          </a:prstGeom>
          <a:noFill/>
          <a:ln w="3175">
            <a:solidFill>
              <a:schemeClr val="bg1">
                <a:lumMod val="75000"/>
              </a:schemeClr>
            </a:solidFill>
            <a:prstDash val="sysDash"/>
            <a:miter lim="800000"/>
            <a:headEnd/>
            <a:tailEnd/>
          </a:ln>
        </p:spPr>
      </p:cxnSp>
      <p:cxnSp>
        <p:nvCxnSpPr>
          <p:cNvPr id="23" name="AutoShape 52">
            <a:extLst>
              <a:ext uri="{FF2B5EF4-FFF2-40B4-BE49-F238E27FC236}">
                <a16:creationId xmlns:a16="http://schemas.microsoft.com/office/drawing/2014/main" id="{D46C9488-7A02-6C4D-9D72-0727B5E43E10}"/>
              </a:ext>
            </a:extLst>
          </p:cNvPr>
          <p:cNvCxnSpPr>
            <a:cxnSpLocks noChangeShapeType="1"/>
            <a:stCxn id="27" idx="6"/>
            <a:endCxn id="28" idx="6"/>
          </p:cNvCxnSpPr>
          <p:nvPr/>
        </p:nvCxnSpPr>
        <p:spPr bwMode="auto">
          <a:xfrm>
            <a:off x="4508951" y="3039587"/>
            <a:ext cx="12700" cy="1086783"/>
          </a:xfrm>
          <a:prstGeom prst="bentConnector3">
            <a:avLst>
              <a:gd name="adj1" fmla="val 1800000"/>
            </a:avLst>
          </a:prstGeom>
          <a:noFill/>
          <a:ln w="3175">
            <a:solidFill>
              <a:schemeClr val="bg1">
                <a:lumMod val="75000"/>
              </a:schemeClr>
            </a:solidFill>
            <a:prstDash val="sysDash"/>
            <a:miter lim="800000"/>
            <a:headEnd/>
            <a:tailEnd/>
          </a:ln>
        </p:spPr>
      </p:cxnSp>
      <p:sp>
        <p:nvSpPr>
          <p:cNvPr id="25" name="AutoShape 59">
            <a:extLst>
              <a:ext uri="{FF2B5EF4-FFF2-40B4-BE49-F238E27FC236}">
                <a16:creationId xmlns:a16="http://schemas.microsoft.com/office/drawing/2014/main" id="{685A4115-0CF5-E64B-A386-2D2910F64296}"/>
              </a:ext>
            </a:extLst>
          </p:cNvPr>
          <p:cNvSpPr>
            <a:spLocks noChangeArrowheads="1"/>
          </p:cNvSpPr>
          <p:nvPr/>
        </p:nvSpPr>
        <p:spPr bwMode="auto">
          <a:xfrm>
            <a:off x="5613400" y="3053936"/>
            <a:ext cx="1074264" cy="1070358"/>
          </a:xfrm>
          <a:prstGeom prst="ellipse">
            <a:avLst/>
          </a:prstGeom>
          <a:solidFill>
            <a:schemeClr val="accent1"/>
          </a:solidFill>
          <a:ln w="63500" cmpd="dbl">
            <a:solidFill>
              <a:srgbClr val="FFFF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913944">
              <a:spcBef>
                <a:spcPct val="0"/>
              </a:spcBef>
              <a:buNone/>
            </a:pPr>
            <a:r>
              <a:rPr lang="zh-CN" altLang="en-US" sz="2000" dirty="0">
                <a:solidFill>
                  <a:prstClr val="white"/>
                </a:solidFill>
                <a:latin typeface="微软雅黑" panose="020B0503020204020204" pitchFamily="34" charset="-122"/>
              </a:rPr>
              <a:t>平台</a:t>
            </a:r>
            <a:endParaRPr lang="en-US" altLang="zh-CN" sz="2000" dirty="0">
              <a:solidFill>
                <a:prstClr val="white"/>
              </a:solidFill>
              <a:latin typeface="微软雅黑" panose="020B0503020204020204" pitchFamily="34" charset="-122"/>
            </a:endParaRPr>
          </a:p>
          <a:p>
            <a:pPr algn="ctr" defTabSz="913944">
              <a:spcBef>
                <a:spcPct val="0"/>
              </a:spcBef>
              <a:buNone/>
            </a:pPr>
            <a:r>
              <a:rPr lang="zh-CN" altLang="en-US" sz="2000" dirty="0">
                <a:solidFill>
                  <a:prstClr val="white"/>
                </a:solidFill>
                <a:latin typeface="微软雅黑" panose="020B0503020204020204" pitchFamily="34" charset="-122"/>
              </a:rPr>
              <a:t>功能</a:t>
            </a:r>
          </a:p>
        </p:txBody>
      </p:sp>
      <p:sp>
        <p:nvSpPr>
          <p:cNvPr id="26" name="AutoShape 59">
            <a:extLst>
              <a:ext uri="{FF2B5EF4-FFF2-40B4-BE49-F238E27FC236}">
                <a16:creationId xmlns:a16="http://schemas.microsoft.com/office/drawing/2014/main" id="{105DE2DF-92A8-2F42-B38A-C3C0676C1986}"/>
              </a:ext>
            </a:extLst>
          </p:cNvPr>
          <p:cNvSpPr>
            <a:spLocks noChangeArrowheads="1"/>
          </p:cNvSpPr>
          <p:nvPr/>
        </p:nvSpPr>
        <p:spPr bwMode="auto">
          <a:xfrm>
            <a:off x="4878525" y="1917172"/>
            <a:ext cx="236337" cy="232433"/>
          </a:xfrm>
          <a:prstGeom prst="ellipse">
            <a:avLst/>
          </a:prstGeom>
          <a:solidFill>
            <a:schemeClr val="accent1">
              <a:lumMod val="60000"/>
              <a:lumOff val="40000"/>
            </a:schemeClr>
          </a:solidFill>
          <a:ln w="38100" cmpd="dbl">
            <a:solidFill>
              <a:srgbClr val="FFFF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944">
              <a:spcBef>
                <a:spcPct val="0"/>
              </a:spcBef>
              <a:buNone/>
            </a:pPr>
            <a:endParaRPr lang="zh-CN" altLang="en-US" sz="1800">
              <a:solidFill>
                <a:prstClr val="white"/>
              </a:solidFill>
              <a:latin typeface="Verdana" panose="020B0604030504040204" pitchFamily="34" charset="0"/>
              <a:ea typeface="Gulim" panose="020B0600000101010101" pitchFamily="34" charset="-127"/>
            </a:endParaRPr>
          </a:p>
        </p:txBody>
      </p:sp>
      <p:sp>
        <p:nvSpPr>
          <p:cNvPr id="27" name="AutoShape 59">
            <a:extLst>
              <a:ext uri="{FF2B5EF4-FFF2-40B4-BE49-F238E27FC236}">
                <a16:creationId xmlns:a16="http://schemas.microsoft.com/office/drawing/2014/main" id="{B82496B0-AE3F-0B41-A0B1-73DA170BAB14}"/>
              </a:ext>
            </a:extLst>
          </p:cNvPr>
          <p:cNvSpPr>
            <a:spLocks noChangeArrowheads="1"/>
          </p:cNvSpPr>
          <p:nvPr/>
        </p:nvSpPr>
        <p:spPr bwMode="auto">
          <a:xfrm>
            <a:off x="4274565" y="2922394"/>
            <a:ext cx="234386" cy="234386"/>
          </a:xfrm>
          <a:prstGeom prst="ellipse">
            <a:avLst/>
          </a:prstGeom>
          <a:solidFill>
            <a:schemeClr val="accent1">
              <a:lumMod val="60000"/>
              <a:lumOff val="40000"/>
            </a:schemeClr>
          </a:solidFill>
          <a:ln w="38100" cmpd="dbl">
            <a:solidFill>
              <a:srgbClr val="FFFF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944">
              <a:spcBef>
                <a:spcPct val="0"/>
              </a:spcBef>
              <a:buNone/>
            </a:pPr>
            <a:endParaRPr lang="zh-CN" altLang="en-US" sz="1800">
              <a:solidFill>
                <a:prstClr val="white"/>
              </a:solidFill>
              <a:latin typeface="Verdana" panose="020B0604030504040204" pitchFamily="34" charset="0"/>
              <a:ea typeface="Gulim" panose="020B0600000101010101" pitchFamily="34" charset="-127"/>
            </a:endParaRPr>
          </a:p>
        </p:txBody>
      </p:sp>
      <p:sp>
        <p:nvSpPr>
          <p:cNvPr id="28" name="AutoShape 59">
            <a:extLst>
              <a:ext uri="{FF2B5EF4-FFF2-40B4-BE49-F238E27FC236}">
                <a16:creationId xmlns:a16="http://schemas.microsoft.com/office/drawing/2014/main" id="{E88B2377-2181-524F-87D8-AE9217592694}"/>
              </a:ext>
            </a:extLst>
          </p:cNvPr>
          <p:cNvSpPr>
            <a:spLocks noChangeArrowheads="1"/>
          </p:cNvSpPr>
          <p:nvPr/>
        </p:nvSpPr>
        <p:spPr bwMode="auto">
          <a:xfrm>
            <a:off x="4274565" y="4009177"/>
            <a:ext cx="234386" cy="234386"/>
          </a:xfrm>
          <a:prstGeom prst="ellipse">
            <a:avLst/>
          </a:prstGeom>
          <a:solidFill>
            <a:schemeClr val="accent1">
              <a:lumMod val="60000"/>
              <a:lumOff val="40000"/>
            </a:schemeClr>
          </a:solidFill>
          <a:ln w="38100" cmpd="dbl">
            <a:solidFill>
              <a:srgbClr val="FFFF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944">
              <a:spcBef>
                <a:spcPct val="0"/>
              </a:spcBef>
              <a:buNone/>
            </a:pPr>
            <a:endParaRPr lang="zh-CN" altLang="en-US" sz="1800">
              <a:solidFill>
                <a:prstClr val="white"/>
              </a:solidFill>
              <a:latin typeface="Verdana" panose="020B0604030504040204" pitchFamily="34" charset="0"/>
              <a:ea typeface="Gulim" panose="020B0600000101010101" pitchFamily="34" charset="-127"/>
            </a:endParaRPr>
          </a:p>
        </p:txBody>
      </p:sp>
      <p:sp>
        <p:nvSpPr>
          <p:cNvPr id="29" name="AutoShape 59">
            <a:extLst>
              <a:ext uri="{FF2B5EF4-FFF2-40B4-BE49-F238E27FC236}">
                <a16:creationId xmlns:a16="http://schemas.microsoft.com/office/drawing/2014/main" id="{9C7A1223-6534-DB46-97E0-5FFB9A1A6B5E}"/>
              </a:ext>
            </a:extLst>
          </p:cNvPr>
          <p:cNvSpPr>
            <a:spLocks noChangeArrowheads="1"/>
          </p:cNvSpPr>
          <p:nvPr/>
        </p:nvSpPr>
        <p:spPr bwMode="auto">
          <a:xfrm>
            <a:off x="4878525" y="5024722"/>
            <a:ext cx="236337" cy="234386"/>
          </a:xfrm>
          <a:prstGeom prst="ellipse">
            <a:avLst/>
          </a:prstGeom>
          <a:solidFill>
            <a:schemeClr val="accent1">
              <a:lumMod val="60000"/>
              <a:lumOff val="40000"/>
            </a:schemeClr>
          </a:solidFill>
          <a:ln w="38100" cmpd="dbl">
            <a:solidFill>
              <a:srgbClr val="FFFF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944">
              <a:spcBef>
                <a:spcPct val="0"/>
              </a:spcBef>
              <a:buNone/>
            </a:pPr>
            <a:endParaRPr lang="zh-CN" altLang="en-US" sz="1800">
              <a:solidFill>
                <a:prstClr val="white"/>
              </a:solidFill>
              <a:latin typeface="Verdana" panose="020B0604030504040204" pitchFamily="34" charset="0"/>
              <a:ea typeface="Gulim" panose="020B0600000101010101" pitchFamily="34" charset="-127"/>
            </a:endParaRPr>
          </a:p>
        </p:txBody>
      </p:sp>
      <p:sp>
        <p:nvSpPr>
          <p:cNvPr id="30" name="AutoShape 59">
            <a:extLst>
              <a:ext uri="{FF2B5EF4-FFF2-40B4-BE49-F238E27FC236}">
                <a16:creationId xmlns:a16="http://schemas.microsoft.com/office/drawing/2014/main" id="{6CB75F5F-BAB8-1545-BC47-53A9756368A5}"/>
              </a:ext>
            </a:extLst>
          </p:cNvPr>
          <p:cNvSpPr>
            <a:spLocks noChangeArrowheads="1"/>
          </p:cNvSpPr>
          <p:nvPr/>
        </p:nvSpPr>
        <p:spPr bwMode="auto">
          <a:xfrm>
            <a:off x="7177135" y="1917172"/>
            <a:ext cx="234386" cy="232433"/>
          </a:xfrm>
          <a:prstGeom prst="ellipse">
            <a:avLst/>
          </a:prstGeom>
          <a:solidFill>
            <a:schemeClr val="accent1">
              <a:lumMod val="60000"/>
              <a:lumOff val="40000"/>
            </a:schemeClr>
          </a:solidFill>
          <a:ln w="38100" cmpd="dbl">
            <a:solidFill>
              <a:srgbClr val="FFFF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944">
              <a:spcBef>
                <a:spcPct val="0"/>
              </a:spcBef>
              <a:buNone/>
            </a:pPr>
            <a:endParaRPr lang="zh-CN" altLang="en-US" sz="1800">
              <a:solidFill>
                <a:prstClr val="white"/>
              </a:solidFill>
              <a:latin typeface="Verdana" panose="020B0604030504040204" pitchFamily="34" charset="0"/>
              <a:ea typeface="Gulim" panose="020B0600000101010101" pitchFamily="34" charset="-127"/>
            </a:endParaRPr>
          </a:p>
        </p:txBody>
      </p:sp>
      <p:sp>
        <p:nvSpPr>
          <p:cNvPr id="31" name="AutoShape 59">
            <a:extLst>
              <a:ext uri="{FF2B5EF4-FFF2-40B4-BE49-F238E27FC236}">
                <a16:creationId xmlns:a16="http://schemas.microsoft.com/office/drawing/2014/main" id="{91D23D6C-0A9C-1C41-BD3E-48202B9D70D2}"/>
              </a:ext>
            </a:extLst>
          </p:cNvPr>
          <p:cNvSpPr>
            <a:spLocks noChangeArrowheads="1"/>
          </p:cNvSpPr>
          <p:nvPr/>
        </p:nvSpPr>
        <p:spPr bwMode="auto">
          <a:xfrm>
            <a:off x="7821224" y="2898261"/>
            <a:ext cx="234386" cy="234386"/>
          </a:xfrm>
          <a:prstGeom prst="ellipse">
            <a:avLst/>
          </a:prstGeom>
          <a:solidFill>
            <a:schemeClr val="accent1">
              <a:lumMod val="60000"/>
              <a:lumOff val="40000"/>
            </a:schemeClr>
          </a:solidFill>
          <a:ln w="38100" cmpd="dbl">
            <a:solidFill>
              <a:srgbClr val="FFFF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944">
              <a:spcBef>
                <a:spcPct val="0"/>
              </a:spcBef>
              <a:buNone/>
            </a:pPr>
            <a:endParaRPr lang="zh-CN" altLang="en-US" sz="1800">
              <a:solidFill>
                <a:prstClr val="white"/>
              </a:solidFill>
              <a:latin typeface="Verdana" panose="020B0604030504040204" pitchFamily="34" charset="0"/>
              <a:ea typeface="Gulim" panose="020B0600000101010101" pitchFamily="34" charset="-127"/>
            </a:endParaRPr>
          </a:p>
        </p:txBody>
      </p:sp>
      <p:sp>
        <p:nvSpPr>
          <p:cNvPr id="32" name="AutoShape 59">
            <a:extLst>
              <a:ext uri="{FF2B5EF4-FFF2-40B4-BE49-F238E27FC236}">
                <a16:creationId xmlns:a16="http://schemas.microsoft.com/office/drawing/2014/main" id="{7DB80AD7-448B-6C4F-8A84-78EE5BC27142}"/>
              </a:ext>
            </a:extLst>
          </p:cNvPr>
          <p:cNvSpPr>
            <a:spLocks noChangeArrowheads="1"/>
          </p:cNvSpPr>
          <p:nvPr/>
        </p:nvSpPr>
        <p:spPr bwMode="auto">
          <a:xfrm>
            <a:off x="7814658" y="4066685"/>
            <a:ext cx="234386" cy="234386"/>
          </a:xfrm>
          <a:prstGeom prst="ellipse">
            <a:avLst/>
          </a:prstGeom>
          <a:solidFill>
            <a:schemeClr val="accent1">
              <a:lumMod val="60000"/>
              <a:lumOff val="40000"/>
            </a:schemeClr>
          </a:solidFill>
          <a:ln w="38100" cmpd="dbl">
            <a:solidFill>
              <a:srgbClr val="FFFF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944">
              <a:spcBef>
                <a:spcPct val="0"/>
              </a:spcBef>
              <a:buNone/>
            </a:pPr>
            <a:endParaRPr lang="zh-CN" altLang="en-US" sz="1800">
              <a:solidFill>
                <a:prstClr val="white"/>
              </a:solidFill>
              <a:latin typeface="Verdana" panose="020B0604030504040204" pitchFamily="34" charset="0"/>
              <a:ea typeface="Gulim" panose="020B0600000101010101" pitchFamily="34" charset="-127"/>
            </a:endParaRPr>
          </a:p>
        </p:txBody>
      </p:sp>
      <p:sp>
        <p:nvSpPr>
          <p:cNvPr id="33" name="AutoShape 59">
            <a:extLst>
              <a:ext uri="{FF2B5EF4-FFF2-40B4-BE49-F238E27FC236}">
                <a16:creationId xmlns:a16="http://schemas.microsoft.com/office/drawing/2014/main" id="{0D238189-DEA9-284D-90C4-16B471516F91}"/>
              </a:ext>
            </a:extLst>
          </p:cNvPr>
          <p:cNvSpPr>
            <a:spLocks noChangeArrowheads="1"/>
          </p:cNvSpPr>
          <p:nvPr/>
        </p:nvSpPr>
        <p:spPr bwMode="auto">
          <a:xfrm>
            <a:off x="7190805" y="5024722"/>
            <a:ext cx="236339" cy="234386"/>
          </a:xfrm>
          <a:prstGeom prst="ellipse">
            <a:avLst/>
          </a:prstGeom>
          <a:solidFill>
            <a:schemeClr val="accent1">
              <a:lumMod val="60000"/>
              <a:lumOff val="40000"/>
            </a:schemeClr>
          </a:solidFill>
          <a:ln w="38100" cmpd="dbl">
            <a:solidFill>
              <a:srgbClr val="FFFF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defTabSz="913944">
              <a:spcBef>
                <a:spcPct val="0"/>
              </a:spcBef>
              <a:buNone/>
            </a:pPr>
            <a:endParaRPr lang="zh-CN" altLang="en-US" sz="1800">
              <a:solidFill>
                <a:prstClr val="white"/>
              </a:solidFill>
              <a:latin typeface="Verdana" panose="020B0604030504040204" pitchFamily="34" charset="0"/>
              <a:ea typeface="Gulim" panose="020B0600000101010101" pitchFamily="34" charset="-127"/>
            </a:endParaRPr>
          </a:p>
        </p:txBody>
      </p:sp>
      <p:sp>
        <p:nvSpPr>
          <p:cNvPr id="45" name="矩形: 圆角 15">
            <a:extLst>
              <a:ext uri="{FF2B5EF4-FFF2-40B4-BE49-F238E27FC236}">
                <a16:creationId xmlns:a16="http://schemas.microsoft.com/office/drawing/2014/main" id="{41BD22CA-9261-2B49-9C94-0BF4B594407B}"/>
              </a:ext>
            </a:extLst>
          </p:cNvPr>
          <p:cNvSpPr/>
          <p:nvPr/>
        </p:nvSpPr>
        <p:spPr>
          <a:xfrm>
            <a:off x="7677157" y="1733944"/>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dirty="0">
              <a:solidFill>
                <a:schemeClr val="tx2">
                  <a:lumMod val="25000"/>
                </a:schemeClr>
              </a:solidFill>
              <a:latin typeface="Arial"/>
              <a:ea typeface="微软雅黑"/>
              <a:sym typeface="Arial"/>
            </a:endParaRPr>
          </a:p>
        </p:txBody>
      </p:sp>
      <p:sp>
        <p:nvSpPr>
          <p:cNvPr id="48" name="矩形: 圆角 15">
            <a:extLst>
              <a:ext uri="{FF2B5EF4-FFF2-40B4-BE49-F238E27FC236}">
                <a16:creationId xmlns:a16="http://schemas.microsoft.com/office/drawing/2014/main" id="{2599A13D-3A64-494F-B45B-678C5DAE6859}"/>
              </a:ext>
            </a:extLst>
          </p:cNvPr>
          <p:cNvSpPr/>
          <p:nvPr/>
        </p:nvSpPr>
        <p:spPr>
          <a:xfrm>
            <a:off x="7763097" y="4960643"/>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dirty="0">
              <a:solidFill>
                <a:schemeClr val="tx2">
                  <a:lumMod val="25000"/>
                </a:schemeClr>
              </a:solidFill>
              <a:latin typeface="Arial"/>
              <a:ea typeface="微软雅黑"/>
              <a:sym typeface="Arial"/>
            </a:endParaRPr>
          </a:p>
        </p:txBody>
      </p:sp>
      <p:sp>
        <p:nvSpPr>
          <p:cNvPr id="53" name="矩形: 圆角 15">
            <a:extLst>
              <a:ext uri="{FF2B5EF4-FFF2-40B4-BE49-F238E27FC236}">
                <a16:creationId xmlns:a16="http://schemas.microsoft.com/office/drawing/2014/main" id="{D96AF7B9-3697-1643-98CA-98F89997FA8B}"/>
              </a:ext>
            </a:extLst>
          </p:cNvPr>
          <p:cNvSpPr/>
          <p:nvPr/>
        </p:nvSpPr>
        <p:spPr>
          <a:xfrm>
            <a:off x="8258397" y="3885076"/>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dirty="0">
              <a:solidFill>
                <a:schemeClr val="tx2">
                  <a:lumMod val="25000"/>
                </a:schemeClr>
              </a:solidFill>
              <a:latin typeface="Arial"/>
              <a:ea typeface="微软雅黑"/>
              <a:sym typeface="Arial"/>
            </a:endParaRPr>
          </a:p>
        </p:txBody>
      </p:sp>
      <p:sp>
        <p:nvSpPr>
          <p:cNvPr id="54" name="矩形: 圆角 15">
            <a:extLst>
              <a:ext uri="{FF2B5EF4-FFF2-40B4-BE49-F238E27FC236}">
                <a16:creationId xmlns:a16="http://schemas.microsoft.com/office/drawing/2014/main" id="{8FC1E740-8286-0D4B-B712-2997B1B21C35}"/>
              </a:ext>
            </a:extLst>
          </p:cNvPr>
          <p:cNvSpPr/>
          <p:nvPr/>
        </p:nvSpPr>
        <p:spPr>
          <a:xfrm>
            <a:off x="8258397" y="2809510"/>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dirty="0">
              <a:solidFill>
                <a:schemeClr val="tx2">
                  <a:lumMod val="25000"/>
                </a:schemeClr>
              </a:solidFill>
              <a:latin typeface="Arial"/>
              <a:ea typeface="微软雅黑"/>
              <a:sym typeface="Arial"/>
            </a:endParaRPr>
          </a:p>
        </p:txBody>
      </p:sp>
      <p:sp>
        <p:nvSpPr>
          <p:cNvPr id="55" name="矩形: 圆角 15">
            <a:extLst>
              <a:ext uri="{FF2B5EF4-FFF2-40B4-BE49-F238E27FC236}">
                <a16:creationId xmlns:a16="http://schemas.microsoft.com/office/drawing/2014/main" id="{CA4073C9-C7F2-A140-9DB5-74EC43295073}"/>
              </a:ext>
            </a:extLst>
          </p:cNvPr>
          <p:cNvSpPr/>
          <p:nvPr/>
        </p:nvSpPr>
        <p:spPr>
          <a:xfrm>
            <a:off x="1662500" y="1733944"/>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dirty="0">
              <a:solidFill>
                <a:schemeClr val="tx2">
                  <a:lumMod val="25000"/>
                </a:schemeClr>
              </a:solidFill>
              <a:latin typeface="Arial"/>
              <a:ea typeface="微软雅黑"/>
              <a:sym typeface="Arial"/>
            </a:endParaRPr>
          </a:p>
        </p:txBody>
      </p:sp>
      <p:sp>
        <p:nvSpPr>
          <p:cNvPr id="56" name="矩形: 圆角 15">
            <a:extLst>
              <a:ext uri="{FF2B5EF4-FFF2-40B4-BE49-F238E27FC236}">
                <a16:creationId xmlns:a16="http://schemas.microsoft.com/office/drawing/2014/main" id="{7B7B4343-C0BA-364F-BC76-A45EB08794E4}"/>
              </a:ext>
            </a:extLst>
          </p:cNvPr>
          <p:cNvSpPr/>
          <p:nvPr/>
        </p:nvSpPr>
        <p:spPr>
          <a:xfrm>
            <a:off x="1748440" y="4960643"/>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dirty="0">
              <a:solidFill>
                <a:schemeClr val="tx2">
                  <a:lumMod val="25000"/>
                </a:schemeClr>
              </a:solidFill>
              <a:latin typeface="Arial"/>
              <a:ea typeface="微软雅黑"/>
              <a:sym typeface="Arial"/>
            </a:endParaRPr>
          </a:p>
        </p:txBody>
      </p:sp>
      <p:sp>
        <p:nvSpPr>
          <p:cNvPr id="57" name="矩形: 圆角 15">
            <a:extLst>
              <a:ext uri="{FF2B5EF4-FFF2-40B4-BE49-F238E27FC236}">
                <a16:creationId xmlns:a16="http://schemas.microsoft.com/office/drawing/2014/main" id="{FEF77C29-FD65-4147-B8A5-A3750A08F1E7}"/>
              </a:ext>
            </a:extLst>
          </p:cNvPr>
          <p:cNvSpPr/>
          <p:nvPr/>
        </p:nvSpPr>
        <p:spPr>
          <a:xfrm>
            <a:off x="1100737" y="3885076"/>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dirty="0">
              <a:solidFill>
                <a:schemeClr val="tx2">
                  <a:lumMod val="25000"/>
                </a:schemeClr>
              </a:solidFill>
              <a:latin typeface="Arial"/>
              <a:ea typeface="微软雅黑"/>
              <a:sym typeface="Arial"/>
            </a:endParaRPr>
          </a:p>
        </p:txBody>
      </p:sp>
      <p:sp>
        <p:nvSpPr>
          <p:cNvPr id="58" name="矩形: 圆角 15">
            <a:extLst>
              <a:ext uri="{FF2B5EF4-FFF2-40B4-BE49-F238E27FC236}">
                <a16:creationId xmlns:a16="http://schemas.microsoft.com/office/drawing/2014/main" id="{A3FC7D01-45C3-A246-9A36-7179780C21ED}"/>
              </a:ext>
            </a:extLst>
          </p:cNvPr>
          <p:cNvSpPr/>
          <p:nvPr/>
        </p:nvSpPr>
        <p:spPr>
          <a:xfrm>
            <a:off x="1100737" y="2809510"/>
            <a:ext cx="2970925" cy="487553"/>
          </a:xfrm>
          <a:prstGeom prst="roundRect">
            <a:avLst>
              <a:gd name="adj" fmla="val 50000"/>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sz="1600" dirty="0">
              <a:solidFill>
                <a:schemeClr val="tx2">
                  <a:lumMod val="25000"/>
                </a:schemeClr>
              </a:solidFill>
              <a:latin typeface="Arial"/>
              <a:ea typeface="微软雅黑"/>
              <a:sym typeface="Arial"/>
            </a:endParaRPr>
          </a:p>
        </p:txBody>
      </p:sp>
      <p:sp>
        <p:nvSpPr>
          <p:cNvPr id="61" name="椭圆 60">
            <a:extLst>
              <a:ext uri="{FF2B5EF4-FFF2-40B4-BE49-F238E27FC236}">
                <a16:creationId xmlns:a16="http://schemas.microsoft.com/office/drawing/2014/main" id="{7221BDA3-4201-0348-B99C-C92130B130F9}"/>
              </a:ext>
            </a:extLst>
          </p:cNvPr>
          <p:cNvSpPr/>
          <p:nvPr/>
        </p:nvSpPr>
        <p:spPr>
          <a:xfrm>
            <a:off x="4178595" y="1781257"/>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1</a:t>
            </a:r>
            <a:endParaRPr kumimoji="1" lang="zh-CN" altLang="en-US" b="1" dirty="0">
              <a:solidFill>
                <a:schemeClr val="accent1">
                  <a:lumMod val="75000"/>
                </a:schemeClr>
              </a:solidFill>
            </a:endParaRPr>
          </a:p>
        </p:txBody>
      </p:sp>
      <p:sp>
        <p:nvSpPr>
          <p:cNvPr id="62" name="椭圆 61">
            <a:extLst>
              <a:ext uri="{FF2B5EF4-FFF2-40B4-BE49-F238E27FC236}">
                <a16:creationId xmlns:a16="http://schemas.microsoft.com/office/drawing/2014/main" id="{841466CA-2D44-7D48-AB8C-413083A5A83B}"/>
              </a:ext>
            </a:extLst>
          </p:cNvPr>
          <p:cNvSpPr/>
          <p:nvPr/>
        </p:nvSpPr>
        <p:spPr>
          <a:xfrm>
            <a:off x="3587631" y="2859525"/>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2</a:t>
            </a:r>
            <a:endParaRPr kumimoji="1" lang="zh-CN" altLang="en-US" b="1" dirty="0">
              <a:solidFill>
                <a:schemeClr val="accent1">
                  <a:lumMod val="75000"/>
                </a:schemeClr>
              </a:solidFill>
            </a:endParaRPr>
          </a:p>
        </p:txBody>
      </p:sp>
      <p:sp>
        <p:nvSpPr>
          <p:cNvPr id="63" name="椭圆 62">
            <a:extLst>
              <a:ext uri="{FF2B5EF4-FFF2-40B4-BE49-F238E27FC236}">
                <a16:creationId xmlns:a16="http://schemas.microsoft.com/office/drawing/2014/main" id="{BF53E7DF-2A62-0542-A127-5A091F936EC3}"/>
              </a:ext>
            </a:extLst>
          </p:cNvPr>
          <p:cNvSpPr/>
          <p:nvPr/>
        </p:nvSpPr>
        <p:spPr>
          <a:xfrm>
            <a:off x="3595538" y="3933500"/>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3</a:t>
            </a:r>
            <a:endParaRPr kumimoji="1" lang="zh-CN" altLang="en-US" b="1" dirty="0">
              <a:solidFill>
                <a:schemeClr val="accent1">
                  <a:lumMod val="75000"/>
                </a:schemeClr>
              </a:solidFill>
            </a:endParaRPr>
          </a:p>
        </p:txBody>
      </p:sp>
      <p:sp>
        <p:nvSpPr>
          <p:cNvPr id="64" name="椭圆 63">
            <a:extLst>
              <a:ext uri="{FF2B5EF4-FFF2-40B4-BE49-F238E27FC236}">
                <a16:creationId xmlns:a16="http://schemas.microsoft.com/office/drawing/2014/main" id="{19645F21-FA0E-1D42-A763-E80797CCDF3D}"/>
              </a:ext>
            </a:extLst>
          </p:cNvPr>
          <p:cNvSpPr/>
          <p:nvPr/>
        </p:nvSpPr>
        <p:spPr>
          <a:xfrm>
            <a:off x="4246346" y="5006583"/>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4</a:t>
            </a:r>
            <a:endParaRPr kumimoji="1" lang="zh-CN" altLang="en-US" b="1" dirty="0">
              <a:solidFill>
                <a:schemeClr val="accent1">
                  <a:lumMod val="75000"/>
                </a:schemeClr>
              </a:solidFill>
            </a:endParaRPr>
          </a:p>
        </p:txBody>
      </p:sp>
      <p:sp>
        <p:nvSpPr>
          <p:cNvPr id="65" name="椭圆 64">
            <a:extLst>
              <a:ext uri="{FF2B5EF4-FFF2-40B4-BE49-F238E27FC236}">
                <a16:creationId xmlns:a16="http://schemas.microsoft.com/office/drawing/2014/main" id="{86A01F19-6FB8-0447-9914-F69EE4783A81}"/>
              </a:ext>
            </a:extLst>
          </p:cNvPr>
          <p:cNvSpPr/>
          <p:nvPr/>
        </p:nvSpPr>
        <p:spPr>
          <a:xfrm>
            <a:off x="7763887" y="1781257"/>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5</a:t>
            </a:r>
            <a:endParaRPr kumimoji="1" lang="zh-CN" altLang="en-US" b="1" dirty="0">
              <a:solidFill>
                <a:schemeClr val="accent1">
                  <a:lumMod val="75000"/>
                </a:schemeClr>
              </a:solidFill>
            </a:endParaRPr>
          </a:p>
        </p:txBody>
      </p:sp>
      <p:sp>
        <p:nvSpPr>
          <p:cNvPr id="66" name="椭圆 65">
            <a:extLst>
              <a:ext uri="{FF2B5EF4-FFF2-40B4-BE49-F238E27FC236}">
                <a16:creationId xmlns:a16="http://schemas.microsoft.com/office/drawing/2014/main" id="{1345638C-0718-E543-A28C-1ED97A012867}"/>
              </a:ext>
            </a:extLst>
          </p:cNvPr>
          <p:cNvSpPr/>
          <p:nvPr/>
        </p:nvSpPr>
        <p:spPr>
          <a:xfrm>
            <a:off x="8321246" y="2859525"/>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6</a:t>
            </a:r>
            <a:endParaRPr kumimoji="1" lang="zh-CN" altLang="en-US" b="1" dirty="0">
              <a:solidFill>
                <a:schemeClr val="accent1">
                  <a:lumMod val="75000"/>
                </a:schemeClr>
              </a:solidFill>
            </a:endParaRPr>
          </a:p>
        </p:txBody>
      </p:sp>
      <p:sp>
        <p:nvSpPr>
          <p:cNvPr id="67" name="椭圆 66">
            <a:extLst>
              <a:ext uri="{FF2B5EF4-FFF2-40B4-BE49-F238E27FC236}">
                <a16:creationId xmlns:a16="http://schemas.microsoft.com/office/drawing/2014/main" id="{0382B347-9778-2D4B-9196-B778C2767BA3}"/>
              </a:ext>
            </a:extLst>
          </p:cNvPr>
          <p:cNvSpPr/>
          <p:nvPr/>
        </p:nvSpPr>
        <p:spPr>
          <a:xfrm>
            <a:off x="8329153" y="3933500"/>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7</a:t>
            </a:r>
            <a:endParaRPr kumimoji="1" lang="zh-CN" altLang="en-US" b="1" dirty="0">
              <a:solidFill>
                <a:schemeClr val="accent1">
                  <a:lumMod val="75000"/>
                </a:schemeClr>
              </a:solidFill>
            </a:endParaRPr>
          </a:p>
        </p:txBody>
      </p:sp>
      <p:sp>
        <p:nvSpPr>
          <p:cNvPr id="68" name="椭圆 67">
            <a:extLst>
              <a:ext uri="{FF2B5EF4-FFF2-40B4-BE49-F238E27FC236}">
                <a16:creationId xmlns:a16="http://schemas.microsoft.com/office/drawing/2014/main" id="{148853C1-1357-094B-BC6C-7F21B956CAE3}"/>
              </a:ext>
            </a:extLst>
          </p:cNvPr>
          <p:cNvSpPr/>
          <p:nvPr/>
        </p:nvSpPr>
        <p:spPr>
          <a:xfrm>
            <a:off x="7831638" y="5006583"/>
            <a:ext cx="395672" cy="39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accent1">
                    <a:lumMod val="75000"/>
                  </a:schemeClr>
                </a:solidFill>
              </a:rPr>
              <a:t>8</a:t>
            </a:r>
            <a:endParaRPr kumimoji="1" lang="zh-CN" altLang="en-US" b="1" dirty="0">
              <a:solidFill>
                <a:schemeClr val="accent1">
                  <a:lumMod val="75000"/>
                </a:schemeClr>
              </a:solidFill>
            </a:endParaRPr>
          </a:p>
        </p:txBody>
      </p:sp>
      <p:sp>
        <p:nvSpPr>
          <p:cNvPr id="70" name="矩形: 圆角 143">
            <a:extLst>
              <a:ext uri="{FF2B5EF4-FFF2-40B4-BE49-F238E27FC236}">
                <a16:creationId xmlns:a16="http://schemas.microsoft.com/office/drawing/2014/main" id="{8E1B1708-6D58-1C46-B18A-1251550810AC}"/>
              </a:ext>
            </a:extLst>
          </p:cNvPr>
          <p:cNvSpPr/>
          <p:nvPr/>
        </p:nvSpPr>
        <p:spPr>
          <a:xfrm>
            <a:off x="1992179" y="1750166"/>
            <a:ext cx="1998909"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智能后厨管理</a:t>
            </a:r>
          </a:p>
        </p:txBody>
      </p:sp>
      <p:sp>
        <p:nvSpPr>
          <p:cNvPr id="71" name="矩形: 圆角 144">
            <a:extLst>
              <a:ext uri="{FF2B5EF4-FFF2-40B4-BE49-F238E27FC236}">
                <a16:creationId xmlns:a16="http://schemas.microsoft.com/office/drawing/2014/main" id="{D87A590F-B015-9C44-B568-7416415BE067}"/>
              </a:ext>
            </a:extLst>
          </p:cNvPr>
          <p:cNvSpPr/>
          <p:nvPr/>
        </p:nvSpPr>
        <p:spPr>
          <a:xfrm>
            <a:off x="1413741" y="2833260"/>
            <a:ext cx="1994478"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食材管理</a:t>
            </a:r>
          </a:p>
        </p:txBody>
      </p:sp>
      <p:sp>
        <p:nvSpPr>
          <p:cNvPr id="72" name="矩形: 圆角 145">
            <a:extLst>
              <a:ext uri="{FF2B5EF4-FFF2-40B4-BE49-F238E27FC236}">
                <a16:creationId xmlns:a16="http://schemas.microsoft.com/office/drawing/2014/main" id="{81DA5C9E-A4D0-4741-BAA0-11071848B13F}"/>
              </a:ext>
            </a:extLst>
          </p:cNvPr>
          <p:cNvSpPr/>
          <p:nvPr/>
        </p:nvSpPr>
        <p:spPr>
          <a:xfrm>
            <a:off x="1456562" y="3905332"/>
            <a:ext cx="1978291"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食品安全台账管理</a:t>
            </a:r>
          </a:p>
        </p:txBody>
      </p:sp>
      <p:sp>
        <p:nvSpPr>
          <p:cNvPr id="73" name="矩形: 圆角 146">
            <a:extLst>
              <a:ext uri="{FF2B5EF4-FFF2-40B4-BE49-F238E27FC236}">
                <a16:creationId xmlns:a16="http://schemas.microsoft.com/office/drawing/2014/main" id="{082A709B-67C5-2E4C-8FEE-05A01DF3250F}"/>
              </a:ext>
            </a:extLst>
          </p:cNvPr>
          <p:cNvSpPr/>
          <p:nvPr/>
        </p:nvSpPr>
        <p:spPr>
          <a:xfrm>
            <a:off x="2125158" y="4985457"/>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食品安全自查管理</a:t>
            </a:r>
          </a:p>
        </p:txBody>
      </p:sp>
      <p:sp>
        <p:nvSpPr>
          <p:cNvPr id="74" name="矩形: 圆角 147">
            <a:extLst>
              <a:ext uri="{FF2B5EF4-FFF2-40B4-BE49-F238E27FC236}">
                <a16:creationId xmlns:a16="http://schemas.microsoft.com/office/drawing/2014/main" id="{86551FB3-5C67-9F4D-90B8-EE55DD637A09}"/>
              </a:ext>
            </a:extLst>
          </p:cNvPr>
          <p:cNvSpPr/>
          <p:nvPr/>
        </p:nvSpPr>
        <p:spPr>
          <a:xfrm>
            <a:off x="8321246" y="1764243"/>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从业人员管理</a:t>
            </a:r>
            <a:endParaRPr lang="en-US" altLang="zh-CN" sz="1600" b="1" dirty="0">
              <a:solidFill>
                <a:schemeClr val="accent1"/>
              </a:solidFill>
              <a:latin typeface="+mn-ea"/>
            </a:endParaRPr>
          </a:p>
        </p:txBody>
      </p:sp>
      <p:sp>
        <p:nvSpPr>
          <p:cNvPr id="75" name="矩形: 圆角 148">
            <a:extLst>
              <a:ext uri="{FF2B5EF4-FFF2-40B4-BE49-F238E27FC236}">
                <a16:creationId xmlns:a16="http://schemas.microsoft.com/office/drawing/2014/main" id="{9D19181C-90B0-DA4C-A21D-0F38434FF30F}"/>
              </a:ext>
            </a:extLst>
          </p:cNvPr>
          <p:cNvSpPr/>
          <p:nvPr/>
        </p:nvSpPr>
        <p:spPr>
          <a:xfrm>
            <a:off x="8919705" y="2820625"/>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就餐服务管理</a:t>
            </a:r>
          </a:p>
        </p:txBody>
      </p:sp>
      <p:sp>
        <p:nvSpPr>
          <p:cNvPr id="76" name="矩形: 圆角 149">
            <a:extLst>
              <a:ext uri="{FF2B5EF4-FFF2-40B4-BE49-F238E27FC236}">
                <a16:creationId xmlns:a16="http://schemas.microsoft.com/office/drawing/2014/main" id="{7F0176EF-C116-7C42-BA19-C352ECC3FC9B}"/>
              </a:ext>
            </a:extLst>
          </p:cNvPr>
          <p:cNvSpPr/>
          <p:nvPr/>
        </p:nvSpPr>
        <p:spPr>
          <a:xfrm>
            <a:off x="8917382" y="3927301"/>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食品安全规范库</a:t>
            </a:r>
          </a:p>
        </p:txBody>
      </p:sp>
      <p:sp>
        <p:nvSpPr>
          <p:cNvPr id="77" name="矩形: 圆角 150">
            <a:extLst>
              <a:ext uri="{FF2B5EF4-FFF2-40B4-BE49-F238E27FC236}">
                <a16:creationId xmlns:a16="http://schemas.microsoft.com/office/drawing/2014/main" id="{D9ADD867-8DC1-2D47-964F-47B32F580D73}"/>
              </a:ext>
            </a:extLst>
          </p:cNvPr>
          <p:cNvSpPr/>
          <p:nvPr/>
        </p:nvSpPr>
        <p:spPr>
          <a:xfrm>
            <a:off x="8344368" y="5006583"/>
            <a:ext cx="2003020" cy="4379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solidFill>
                <a:latin typeface="+mn-ea"/>
              </a:rPr>
              <a:t>数据驾驶舱</a:t>
            </a:r>
          </a:p>
        </p:txBody>
      </p:sp>
    </p:spTree>
    <p:custDataLst>
      <p:tags r:id="rId1"/>
    </p:custDataLst>
    <p:extLst>
      <p:ext uri="{BB962C8B-B14F-4D97-AF65-F5344CB8AC3E}">
        <p14:creationId xmlns:p14="http://schemas.microsoft.com/office/powerpoint/2010/main" val="48815813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05872698-BD0A-654D-9783-1CA4E15176A9}"/>
              </a:ext>
            </a:extLst>
          </p:cNvPr>
          <p:cNvGrpSpPr/>
          <p:nvPr/>
        </p:nvGrpSpPr>
        <p:grpSpPr>
          <a:xfrm>
            <a:off x="4825382" y="1277081"/>
            <a:ext cx="6605236" cy="2005100"/>
            <a:chOff x="5105401" y="1277081"/>
            <a:chExt cx="6605236" cy="1824490"/>
          </a:xfrm>
        </p:grpSpPr>
        <p:pic>
          <p:nvPicPr>
            <p:cNvPr id="31" name="图片 30">
              <a:extLst>
                <a:ext uri="{FF2B5EF4-FFF2-40B4-BE49-F238E27FC236}">
                  <a16:creationId xmlns:a16="http://schemas.microsoft.com/office/drawing/2014/main" id="{830B4489-1CAC-4A4F-91B4-3BAFB1107488}"/>
                </a:ext>
              </a:extLst>
            </p:cNvPr>
            <p:cNvPicPr>
              <a:picLocks noChangeAspect="1"/>
            </p:cNvPicPr>
            <p:nvPr/>
          </p:nvPicPr>
          <p:blipFill>
            <a:blip r:embed="rId4"/>
            <a:stretch>
              <a:fillRect/>
            </a:stretch>
          </p:blipFill>
          <p:spPr>
            <a:xfrm>
              <a:off x="6838381" y="1277081"/>
              <a:ext cx="4872256" cy="1824490"/>
            </a:xfrm>
            <a:prstGeom prst="rect">
              <a:avLst/>
            </a:prstGeom>
          </p:spPr>
        </p:pic>
        <p:pic>
          <p:nvPicPr>
            <p:cNvPr id="32" name="图片 31">
              <a:extLst>
                <a:ext uri="{FF2B5EF4-FFF2-40B4-BE49-F238E27FC236}">
                  <a16:creationId xmlns:a16="http://schemas.microsoft.com/office/drawing/2014/main" id="{82A1CFDD-29E0-B943-AED1-A2A047FB9075}"/>
                </a:ext>
              </a:extLst>
            </p:cNvPr>
            <p:cNvPicPr>
              <a:picLocks noChangeAspect="1"/>
            </p:cNvPicPr>
            <p:nvPr/>
          </p:nvPicPr>
          <p:blipFill>
            <a:blip r:embed="rId5"/>
            <a:stretch>
              <a:fillRect/>
            </a:stretch>
          </p:blipFill>
          <p:spPr>
            <a:xfrm>
              <a:off x="5105401" y="1277081"/>
              <a:ext cx="4978400" cy="1805840"/>
            </a:xfrm>
            <a:prstGeom prst="rect">
              <a:avLst/>
            </a:prstGeom>
          </p:spPr>
        </p:pic>
      </p:grpSp>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6"/>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6"/>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itchFamily="2" charset="2"/>
              </a:rPr>
              <a:t>：（</a:t>
            </a:r>
            <a:r>
              <a:rPr lang="en-US" altLang="zh-CN" sz="2400" b="1" spc="200" dirty="0">
                <a:solidFill>
                  <a:srgbClr val="175AA1"/>
                </a:solidFill>
                <a:sym typeface="Wingdings" pitchFamily="2" charset="2"/>
              </a:rPr>
              <a:t>1</a:t>
            </a:r>
            <a:r>
              <a:rPr lang="zh-CN" altLang="en-US" sz="2400" b="1" spc="200" dirty="0">
                <a:solidFill>
                  <a:srgbClr val="175AA1"/>
                </a:solidFill>
                <a:sym typeface="Wingdings" pitchFamily="2" charset="2"/>
              </a:rPr>
              <a:t>）智能后厨管理</a:t>
            </a:r>
            <a:endParaRPr lang="zh-CN" altLang="en-US" sz="2400" b="1" spc="200" dirty="0">
              <a:solidFill>
                <a:srgbClr val="175AA1"/>
              </a:solidFill>
            </a:endParaRPr>
          </a:p>
        </p:txBody>
      </p:sp>
      <p:sp>
        <p:nvSpPr>
          <p:cNvPr id="14" name="Oval 9">
            <a:extLst>
              <a:ext uri="{FF2B5EF4-FFF2-40B4-BE49-F238E27FC236}">
                <a16:creationId xmlns:a16="http://schemas.microsoft.com/office/drawing/2014/main" id="{49D6B64F-E0D2-BF4B-99B1-1F57C735215A}"/>
              </a:ext>
            </a:extLst>
          </p:cNvPr>
          <p:cNvSpPr>
            <a:spLocks noChangeArrowheads="1"/>
          </p:cNvSpPr>
          <p:nvPr/>
        </p:nvSpPr>
        <p:spPr bwMode="auto">
          <a:xfrm>
            <a:off x="915150" y="3694299"/>
            <a:ext cx="723900" cy="723900"/>
          </a:xfrm>
          <a:prstGeom prst="ellipse">
            <a:avLst/>
          </a:prstGeom>
          <a:solidFill>
            <a:schemeClr val="bg1">
              <a:lumMod val="50000"/>
            </a:schemeClr>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sz="2400" dirty="0">
              <a:solidFill>
                <a:srgbClr val="FEFABC"/>
              </a:solidFill>
              <a:latin typeface="微软雅黑" panose="020F0502020204030204"/>
              <a:ea typeface="微软雅黑"/>
              <a:cs typeface="+mn-ea"/>
              <a:sym typeface="+mn-lt"/>
            </a:endParaRPr>
          </a:p>
        </p:txBody>
      </p:sp>
      <p:sp>
        <p:nvSpPr>
          <p:cNvPr id="15" name="Oval 10">
            <a:extLst>
              <a:ext uri="{FF2B5EF4-FFF2-40B4-BE49-F238E27FC236}">
                <a16:creationId xmlns:a16="http://schemas.microsoft.com/office/drawing/2014/main" id="{4AA25518-7EFD-6046-B429-9D9E3F4EF980}"/>
              </a:ext>
            </a:extLst>
          </p:cNvPr>
          <p:cNvSpPr>
            <a:spLocks noChangeArrowheads="1"/>
          </p:cNvSpPr>
          <p:nvPr/>
        </p:nvSpPr>
        <p:spPr bwMode="auto">
          <a:xfrm>
            <a:off x="6422186" y="3694299"/>
            <a:ext cx="719139" cy="723900"/>
          </a:xfrm>
          <a:prstGeom prst="ellipse">
            <a:avLst/>
          </a:prstGeom>
          <a:solidFill>
            <a:srgbClr val="0070C0"/>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sz="2400" dirty="0">
              <a:solidFill>
                <a:srgbClr val="FEFABC"/>
              </a:solidFill>
              <a:latin typeface="微软雅黑" panose="020F0502020204030204"/>
              <a:ea typeface="微软雅黑"/>
              <a:cs typeface="+mn-ea"/>
              <a:sym typeface="+mn-lt"/>
            </a:endParaRPr>
          </a:p>
        </p:txBody>
      </p:sp>
      <p:sp>
        <p:nvSpPr>
          <p:cNvPr id="16" name="Oval 11">
            <a:extLst>
              <a:ext uri="{FF2B5EF4-FFF2-40B4-BE49-F238E27FC236}">
                <a16:creationId xmlns:a16="http://schemas.microsoft.com/office/drawing/2014/main" id="{2F833A09-8BC1-0141-A21B-3B6F44B8DF78}"/>
              </a:ext>
            </a:extLst>
          </p:cNvPr>
          <p:cNvSpPr>
            <a:spLocks noChangeArrowheads="1"/>
          </p:cNvSpPr>
          <p:nvPr/>
        </p:nvSpPr>
        <p:spPr bwMode="auto">
          <a:xfrm>
            <a:off x="915150" y="5029387"/>
            <a:ext cx="723900" cy="723900"/>
          </a:xfrm>
          <a:prstGeom prst="ellipse">
            <a:avLst/>
          </a:prstGeom>
          <a:solidFill>
            <a:srgbClr val="0070C0"/>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sz="2400" dirty="0">
              <a:solidFill>
                <a:srgbClr val="FEFABC"/>
              </a:solidFill>
              <a:latin typeface="微软雅黑" panose="020F0502020204030204"/>
              <a:ea typeface="微软雅黑"/>
              <a:cs typeface="+mn-ea"/>
              <a:sym typeface="+mn-lt"/>
            </a:endParaRPr>
          </a:p>
        </p:txBody>
      </p:sp>
      <p:sp>
        <p:nvSpPr>
          <p:cNvPr id="17" name="Oval 12">
            <a:extLst>
              <a:ext uri="{FF2B5EF4-FFF2-40B4-BE49-F238E27FC236}">
                <a16:creationId xmlns:a16="http://schemas.microsoft.com/office/drawing/2014/main" id="{D6EABA4C-45D1-F44B-8F98-8FC5F44571F4}"/>
              </a:ext>
            </a:extLst>
          </p:cNvPr>
          <p:cNvSpPr>
            <a:spLocks noChangeArrowheads="1"/>
          </p:cNvSpPr>
          <p:nvPr/>
        </p:nvSpPr>
        <p:spPr bwMode="auto">
          <a:xfrm>
            <a:off x="6422186" y="5029387"/>
            <a:ext cx="719139" cy="723900"/>
          </a:xfrm>
          <a:prstGeom prst="ellipse">
            <a:avLst/>
          </a:prstGeom>
          <a:solidFill>
            <a:schemeClr val="bg1">
              <a:lumMod val="50000"/>
            </a:schemeClr>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sz="2400" dirty="0">
              <a:solidFill>
                <a:srgbClr val="FEFABC"/>
              </a:solidFill>
              <a:latin typeface="微软雅黑" panose="020F0502020204030204"/>
              <a:ea typeface="微软雅黑"/>
              <a:cs typeface="+mn-ea"/>
              <a:sym typeface="+mn-lt"/>
            </a:endParaRPr>
          </a:p>
        </p:txBody>
      </p:sp>
      <p:sp>
        <p:nvSpPr>
          <p:cNvPr id="18" name="TextBox 39">
            <a:extLst>
              <a:ext uri="{FF2B5EF4-FFF2-40B4-BE49-F238E27FC236}">
                <a16:creationId xmlns:a16="http://schemas.microsoft.com/office/drawing/2014/main" id="{1B6C3459-E5D6-9542-8AA5-1825A7122743}"/>
              </a:ext>
            </a:extLst>
          </p:cNvPr>
          <p:cNvSpPr txBox="1"/>
          <p:nvPr/>
        </p:nvSpPr>
        <p:spPr>
          <a:xfrm>
            <a:off x="1759642" y="3694298"/>
            <a:ext cx="1415772" cy="325795"/>
          </a:xfrm>
          <a:prstGeom prst="rect">
            <a:avLst/>
          </a:prstGeom>
          <a:noFill/>
        </p:spPr>
        <p:txBody>
          <a:bodyPr wrap="none" tIns="0" bIns="0" rtlCol="0" anchor="t">
            <a:spAutoFit/>
          </a:bodyPr>
          <a:lstStyle/>
          <a:p>
            <a:pPr defTabSz="914377">
              <a:lnSpc>
                <a:spcPct val="150000"/>
              </a:lnSpc>
            </a:pPr>
            <a:r>
              <a:rPr lang="zh-CN" altLang="en-US" sz="1600" b="1" dirty="0">
                <a:solidFill>
                  <a:prstClr val="black">
                    <a:lumMod val="85000"/>
                    <a:lumOff val="15000"/>
                  </a:prstClr>
                </a:solidFill>
                <a:cs typeface="+mn-ea"/>
                <a:sym typeface="+mn-lt"/>
              </a:rPr>
              <a:t>人员行为识别</a:t>
            </a:r>
            <a:endParaRPr lang="zh-CN" altLang="en-US" sz="1600" b="1" dirty="0">
              <a:solidFill>
                <a:prstClr val="black">
                  <a:lumMod val="85000"/>
                  <a:lumOff val="15000"/>
                </a:prstClr>
              </a:solidFill>
              <a:latin typeface="微软雅黑" panose="020F0502020204030204"/>
              <a:ea typeface="微软雅黑"/>
              <a:cs typeface="+mn-ea"/>
              <a:sym typeface="+mn-lt"/>
            </a:endParaRPr>
          </a:p>
        </p:txBody>
      </p:sp>
      <p:sp>
        <p:nvSpPr>
          <p:cNvPr id="19" name="TextBox 40">
            <a:extLst>
              <a:ext uri="{FF2B5EF4-FFF2-40B4-BE49-F238E27FC236}">
                <a16:creationId xmlns:a16="http://schemas.microsoft.com/office/drawing/2014/main" id="{9812EF2B-910B-6D4B-8D43-D056F9BAFC53}"/>
              </a:ext>
            </a:extLst>
          </p:cNvPr>
          <p:cNvSpPr txBox="1"/>
          <p:nvPr/>
        </p:nvSpPr>
        <p:spPr>
          <a:xfrm>
            <a:off x="1759641" y="3989730"/>
            <a:ext cx="4141845" cy="905248"/>
          </a:xfrm>
          <a:prstGeom prst="rect">
            <a:avLst/>
          </a:prstGeom>
          <a:noFill/>
        </p:spPr>
        <p:txBody>
          <a:bodyPr wrap="square" rtlCol="0">
            <a:spAutoFit/>
          </a:bodyPr>
          <a:lstStyle/>
          <a:p>
            <a:pPr defTabSz="914377">
              <a:lnSpc>
                <a:spcPct val="130000"/>
              </a:lnSpc>
            </a:pPr>
            <a:r>
              <a:rPr lang="zh-CN" altLang="en-US" sz="1400" dirty="0">
                <a:solidFill>
                  <a:prstClr val="black">
                    <a:lumMod val="65000"/>
                    <a:lumOff val="35000"/>
                  </a:prstClr>
                </a:solidFill>
                <a:cs typeface="+mn-ea"/>
                <a:sym typeface="+mn-lt"/>
              </a:rPr>
              <a:t>通过</a:t>
            </a:r>
            <a:r>
              <a:rPr lang="en-US" altLang="zh-CN" sz="1400" dirty="0">
                <a:solidFill>
                  <a:prstClr val="black">
                    <a:lumMod val="65000"/>
                    <a:lumOff val="35000"/>
                  </a:prstClr>
                </a:solidFill>
                <a:cs typeface="+mn-ea"/>
                <a:sym typeface="+mn-lt"/>
              </a:rPr>
              <a:t>AI</a:t>
            </a:r>
            <a:r>
              <a:rPr lang="zh-CN" altLang="en-US" sz="1400" dirty="0">
                <a:solidFill>
                  <a:prstClr val="black">
                    <a:lumMod val="65000"/>
                    <a:lumOff val="35000"/>
                  </a:prstClr>
                </a:solidFill>
                <a:cs typeface="+mn-ea"/>
                <a:sym typeface="+mn-lt"/>
              </a:rPr>
              <a:t>智能摄像头，实现后厨从业人员异常行为的识别，如不戴口罩、吸烟等违规行为，以及实现陌生人闯入识别等。</a:t>
            </a:r>
            <a:endParaRPr lang="zh-CN" altLang="en-US" sz="1400" dirty="0">
              <a:solidFill>
                <a:prstClr val="black">
                  <a:lumMod val="65000"/>
                  <a:lumOff val="35000"/>
                </a:prstClr>
              </a:solidFill>
              <a:latin typeface="微软雅黑" panose="020F0502020204030204"/>
              <a:ea typeface="微软雅黑"/>
              <a:cs typeface="+mn-ea"/>
              <a:sym typeface="+mn-lt"/>
            </a:endParaRPr>
          </a:p>
        </p:txBody>
      </p:sp>
      <p:sp>
        <p:nvSpPr>
          <p:cNvPr id="20" name="TextBox 41">
            <a:extLst>
              <a:ext uri="{FF2B5EF4-FFF2-40B4-BE49-F238E27FC236}">
                <a16:creationId xmlns:a16="http://schemas.microsoft.com/office/drawing/2014/main" id="{1CC91500-C5CA-9246-B764-B139C2CD4CE2}"/>
              </a:ext>
            </a:extLst>
          </p:cNvPr>
          <p:cNvSpPr txBox="1"/>
          <p:nvPr/>
        </p:nvSpPr>
        <p:spPr>
          <a:xfrm>
            <a:off x="1759642" y="5022401"/>
            <a:ext cx="1415772" cy="325795"/>
          </a:xfrm>
          <a:prstGeom prst="rect">
            <a:avLst/>
          </a:prstGeom>
          <a:noFill/>
        </p:spPr>
        <p:txBody>
          <a:bodyPr wrap="none" tIns="0" bIns="0" rtlCol="0" anchor="t">
            <a:spAutoFit/>
          </a:bodyPr>
          <a:lstStyle/>
          <a:p>
            <a:pPr defTabSz="914377">
              <a:lnSpc>
                <a:spcPct val="150000"/>
              </a:lnSpc>
            </a:pPr>
            <a:r>
              <a:rPr lang="zh-CN" altLang="en-US" sz="1600" b="1" dirty="0">
                <a:solidFill>
                  <a:prstClr val="black">
                    <a:lumMod val="85000"/>
                    <a:lumOff val="15000"/>
                  </a:prstClr>
                </a:solidFill>
                <a:cs typeface="+mn-ea"/>
                <a:sym typeface="+mn-lt"/>
              </a:rPr>
              <a:t>环境状态监测</a:t>
            </a:r>
            <a:endParaRPr lang="zh-CN" altLang="en-US" sz="1600" b="1" dirty="0">
              <a:solidFill>
                <a:prstClr val="black">
                  <a:lumMod val="85000"/>
                  <a:lumOff val="15000"/>
                </a:prstClr>
              </a:solidFill>
              <a:latin typeface="微软雅黑" panose="020F0502020204030204"/>
              <a:ea typeface="微软雅黑"/>
              <a:cs typeface="+mn-ea"/>
              <a:sym typeface="+mn-lt"/>
            </a:endParaRPr>
          </a:p>
        </p:txBody>
      </p:sp>
      <p:sp>
        <p:nvSpPr>
          <p:cNvPr id="21" name="TextBox 42">
            <a:extLst>
              <a:ext uri="{FF2B5EF4-FFF2-40B4-BE49-F238E27FC236}">
                <a16:creationId xmlns:a16="http://schemas.microsoft.com/office/drawing/2014/main" id="{F2D2671E-8F83-6B43-B977-3D18486EC199}"/>
              </a:ext>
            </a:extLst>
          </p:cNvPr>
          <p:cNvSpPr txBox="1"/>
          <p:nvPr/>
        </p:nvSpPr>
        <p:spPr>
          <a:xfrm>
            <a:off x="1759641" y="5317832"/>
            <a:ext cx="4141845" cy="625171"/>
          </a:xfrm>
          <a:prstGeom prst="rect">
            <a:avLst/>
          </a:prstGeom>
          <a:noFill/>
        </p:spPr>
        <p:txBody>
          <a:bodyPr wrap="square" rtlCol="0">
            <a:spAutoFit/>
          </a:bodyPr>
          <a:lstStyle>
            <a:defPPr>
              <a:defRPr lang="zh-CN"/>
            </a:defPPr>
            <a:lvl1pPr defTabSz="914377">
              <a:lnSpc>
                <a:spcPct val="130000"/>
              </a:lnSpc>
              <a:defRPr sz="1400">
                <a:solidFill>
                  <a:prstClr val="black">
                    <a:lumMod val="65000"/>
                    <a:lumOff val="35000"/>
                  </a:prstClr>
                </a:solidFill>
                <a:cs typeface="+mn-ea"/>
              </a:defRPr>
            </a:lvl1pPr>
          </a:lstStyle>
          <a:p>
            <a:r>
              <a:rPr lang="zh-CN" altLang="en-US" dirty="0">
                <a:sym typeface="+mn-lt"/>
              </a:rPr>
              <a:t>通过</a:t>
            </a:r>
            <a:r>
              <a:rPr lang="en-US" altLang="zh-CN" dirty="0">
                <a:sym typeface="+mn-lt"/>
              </a:rPr>
              <a:t>AI</a:t>
            </a:r>
            <a:r>
              <a:rPr lang="zh-CN" altLang="en-US" dirty="0">
                <a:sym typeface="+mn-lt"/>
              </a:rPr>
              <a:t>智能摄像头和温湿度传感器，智能识别环境中的明火烟雾、温湿度、鼠患等。</a:t>
            </a:r>
          </a:p>
        </p:txBody>
      </p:sp>
      <p:sp>
        <p:nvSpPr>
          <p:cNvPr id="22" name="TextBox 43">
            <a:extLst>
              <a:ext uri="{FF2B5EF4-FFF2-40B4-BE49-F238E27FC236}">
                <a16:creationId xmlns:a16="http://schemas.microsoft.com/office/drawing/2014/main" id="{4C1A1EBE-C044-7648-AE40-B1B38625EFA0}"/>
              </a:ext>
            </a:extLst>
          </p:cNvPr>
          <p:cNvSpPr txBox="1"/>
          <p:nvPr/>
        </p:nvSpPr>
        <p:spPr>
          <a:xfrm>
            <a:off x="7288774" y="3694298"/>
            <a:ext cx="1415772" cy="325795"/>
          </a:xfrm>
          <a:prstGeom prst="rect">
            <a:avLst/>
          </a:prstGeom>
          <a:noFill/>
        </p:spPr>
        <p:txBody>
          <a:bodyPr wrap="none" tIns="0" bIns="0" rtlCol="0" anchor="t">
            <a:spAutoFit/>
          </a:bodyPr>
          <a:lstStyle/>
          <a:p>
            <a:pPr defTabSz="914377">
              <a:lnSpc>
                <a:spcPct val="150000"/>
              </a:lnSpc>
            </a:pPr>
            <a:r>
              <a:rPr lang="zh-CN" altLang="en-US" sz="1600" b="1" dirty="0">
                <a:solidFill>
                  <a:prstClr val="black">
                    <a:lumMod val="85000"/>
                    <a:lumOff val="15000"/>
                  </a:prstClr>
                </a:solidFill>
                <a:cs typeface="+mn-ea"/>
                <a:sym typeface="+mn-lt"/>
              </a:rPr>
              <a:t>设备状态监测</a:t>
            </a:r>
            <a:endParaRPr lang="zh-CN" altLang="en-US" sz="1600" b="1" dirty="0">
              <a:solidFill>
                <a:prstClr val="black">
                  <a:lumMod val="85000"/>
                  <a:lumOff val="15000"/>
                </a:prstClr>
              </a:solidFill>
              <a:latin typeface="微软雅黑" panose="020F0502020204030204"/>
              <a:ea typeface="微软雅黑"/>
              <a:cs typeface="+mn-ea"/>
              <a:sym typeface="+mn-lt"/>
            </a:endParaRPr>
          </a:p>
        </p:txBody>
      </p:sp>
      <p:sp>
        <p:nvSpPr>
          <p:cNvPr id="23" name="TextBox 44">
            <a:extLst>
              <a:ext uri="{FF2B5EF4-FFF2-40B4-BE49-F238E27FC236}">
                <a16:creationId xmlns:a16="http://schemas.microsoft.com/office/drawing/2014/main" id="{FE03D989-561C-3A48-884E-F378B97CFF84}"/>
              </a:ext>
            </a:extLst>
          </p:cNvPr>
          <p:cNvSpPr txBox="1"/>
          <p:nvPr/>
        </p:nvSpPr>
        <p:spPr>
          <a:xfrm>
            <a:off x="7288773" y="3989730"/>
            <a:ext cx="4141845" cy="625171"/>
          </a:xfrm>
          <a:prstGeom prst="rect">
            <a:avLst/>
          </a:prstGeom>
          <a:noFill/>
        </p:spPr>
        <p:txBody>
          <a:bodyPr wrap="square" rtlCol="0">
            <a:spAutoFit/>
          </a:bodyPr>
          <a:lstStyle>
            <a:defPPr>
              <a:defRPr lang="zh-CN"/>
            </a:defPPr>
            <a:lvl1pPr defTabSz="914377">
              <a:lnSpc>
                <a:spcPct val="130000"/>
              </a:lnSpc>
              <a:defRPr sz="1400">
                <a:solidFill>
                  <a:prstClr val="black">
                    <a:lumMod val="65000"/>
                    <a:lumOff val="35000"/>
                  </a:prstClr>
                </a:solidFill>
                <a:cs typeface="+mn-ea"/>
              </a:defRPr>
            </a:lvl1pPr>
          </a:lstStyle>
          <a:p>
            <a:r>
              <a:rPr lang="zh-CN" altLang="en-US" dirty="0">
                <a:sym typeface="+mn-lt"/>
              </a:rPr>
              <a:t>通过物联网感知后厨设备的运行情况，如消毒柜、挡鼠板、消毒灯的运行状态、冰箱的温湿度等。</a:t>
            </a:r>
          </a:p>
        </p:txBody>
      </p:sp>
      <p:sp>
        <p:nvSpPr>
          <p:cNvPr id="24" name="TextBox 45">
            <a:extLst>
              <a:ext uri="{FF2B5EF4-FFF2-40B4-BE49-F238E27FC236}">
                <a16:creationId xmlns:a16="http://schemas.microsoft.com/office/drawing/2014/main" id="{5BD63CFD-266E-994D-B2C0-B7584C70A1CD}"/>
              </a:ext>
            </a:extLst>
          </p:cNvPr>
          <p:cNvSpPr txBox="1"/>
          <p:nvPr/>
        </p:nvSpPr>
        <p:spPr>
          <a:xfrm>
            <a:off x="7288774" y="5022401"/>
            <a:ext cx="1005403" cy="325795"/>
          </a:xfrm>
          <a:prstGeom prst="rect">
            <a:avLst/>
          </a:prstGeom>
          <a:noFill/>
        </p:spPr>
        <p:txBody>
          <a:bodyPr wrap="none" tIns="0" bIns="0" rtlCol="0" anchor="t">
            <a:spAutoFit/>
          </a:bodyPr>
          <a:lstStyle/>
          <a:p>
            <a:pPr defTabSz="914377">
              <a:lnSpc>
                <a:spcPct val="150000"/>
              </a:lnSpc>
            </a:pPr>
            <a:r>
              <a:rPr lang="zh-CN" altLang="en-US" sz="1600" b="1" dirty="0">
                <a:solidFill>
                  <a:prstClr val="black">
                    <a:lumMod val="85000"/>
                    <a:lumOff val="15000"/>
                  </a:prstClr>
                </a:solidFill>
                <a:cs typeface="+mn-ea"/>
                <a:sym typeface="+mn-lt"/>
              </a:rPr>
              <a:t>自动预警</a:t>
            </a:r>
            <a:endParaRPr lang="zh-CN" altLang="en-US" sz="1600" b="1" dirty="0">
              <a:solidFill>
                <a:prstClr val="black">
                  <a:lumMod val="85000"/>
                  <a:lumOff val="15000"/>
                </a:prstClr>
              </a:solidFill>
              <a:latin typeface="微软雅黑" panose="020F0502020204030204"/>
              <a:ea typeface="微软雅黑"/>
              <a:cs typeface="+mn-ea"/>
              <a:sym typeface="+mn-lt"/>
            </a:endParaRPr>
          </a:p>
        </p:txBody>
      </p:sp>
      <p:sp>
        <p:nvSpPr>
          <p:cNvPr id="25" name="TextBox 46">
            <a:extLst>
              <a:ext uri="{FF2B5EF4-FFF2-40B4-BE49-F238E27FC236}">
                <a16:creationId xmlns:a16="http://schemas.microsoft.com/office/drawing/2014/main" id="{E3945044-BED1-D54C-8986-41F142CB1999}"/>
              </a:ext>
            </a:extLst>
          </p:cNvPr>
          <p:cNvSpPr txBox="1"/>
          <p:nvPr/>
        </p:nvSpPr>
        <p:spPr>
          <a:xfrm>
            <a:off x="7288773" y="5317832"/>
            <a:ext cx="4141845" cy="905248"/>
          </a:xfrm>
          <a:prstGeom prst="rect">
            <a:avLst/>
          </a:prstGeom>
          <a:noFill/>
        </p:spPr>
        <p:txBody>
          <a:bodyPr wrap="square" rtlCol="0">
            <a:spAutoFit/>
          </a:bodyPr>
          <a:lstStyle>
            <a:defPPr>
              <a:defRPr lang="zh-CN"/>
            </a:defPPr>
            <a:lvl1pPr defTabSz="914377">
              <a:lnSpc>
                <a:spcPct val="130000"/>
              </a:lnSpc>
              <a:defRPr sz="1400">
                <a:solidFill>
                  <a:prstClr val="black">
                    <a:lumMod val="65000"/>
                    <a:lumOff val="35000"/>
                  </a:prstClr>
                </a:solidFill>
                <a:cs typeface="+mn-ea"/>
              </a:defRPr>
            </a:lvl1pPr>
          </a:lstStyle>
          <a:p>
            <a:r>
              <a:rPr lang="zh-CN" altLang="en-US" dirty="0">
                <a:sym typeface="+mn-lt"/>
              </a:rPr>
              <a:t>人员、设备和环境一旦发现异常现象，系统将采取自动抓拍、语音警示、自动上报管理层等方式进行报警。</a:t>
            </a:r>
          </a:p>
        </p:txBody>
      </p:sp>
      <p:sp>
        <p:nvSpPr>
          <p:cNvPr id="27" name="Freeform 9">
            <a:extLst>
              <a:ext uri="{FF2B5EF4-FFF2-40B4-BE49-F238E27FC236}">
                <a16:creationId xmlns:a16="http://schemas.microsoft.com/office/drawing/2014/main" id="{7698D7F5-3A75-A64D-8B7F-FB2B08A1D4D1}"/>
              </a:ext>
            </a:extLst>
          </p:cNvPr>
          <p:cNvSpPr>
            <a:spLocks noEditPoints="1"/>
          </p:cNvSpPr>
          <p:nvPr/>
        </p:nvSpPr>
        <p:spPr bwMode="auto">
          <a:xfrm>
            <a:off x="6606495" y="3873247"/>
            <a:ext cx="350524" cy="366007"/>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rgbClr val="FEFEFE"/>
          </a:solidFill>
          <a:ln>
            <a:noFill/>
          </a:ln>
        </p:spPr>
        <p:txBody>
          <a:bodyPr vert="horz" wrap="square" lIns="91440" tIns="45720" rIns="91440" bIns="45720" numCol="1" anchor="t" anchorCtr="0" compatLnSpc="1">
            <a:prstTxWarp prst="textNoShape">
              <a:avLst/>
            </a:prstTxWarp>
          </a:bodyPr>
          <a:lstStyle/>
          <a:p>
            <a:pPr defTabSz="914377"/>
            <a:endParaRPr lang="zh-CN" altLang="en-US" dirty="0">
              <a:solidFill>
                <a:prstClr val="black"/>
              </a:solidFill>
              <a:latin typeface="微软雅黑" panose="020F0502020204030204"/>
              <a:ea typeface="微软雅黑"/>
              <a:cs typeface="+mn-ea"/>
              <a:sym typeface="+mn-lt"/>
            </a:endParaRPr>
          </a:p>
        </p:txBody>
      </p:sp>
      <p:sp>
        <p:nvSpPr>
          <p:cNvPr id="28" name="Freeform 11">
            <a:extLst>
              <a:ext uri="{FF2B5EF4-FFF2-40B4-BE49-F238E27FC236}">
                <a16:creationId xmlns:a16="http://schemas.microsoft.com/office/drawing/2014/main" id="{4C44D300-2A27-504B-818D-9560DD9B4482}"/>
              </a:ext>
            </a:extLst>
          </p:cNvPr>
          <p:cNvSpPr>
            <a:spLocks noEditPoints="1"/>
          </p:cNvSpPr>
          <p:nvPr/>
        </p:nvSpPr>
        <p:spPr bwMode="auto">
          <a:xfrm>
            <a:off x="1128374" y="3861636"/>
            <a:ext cx="297451"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FEFEFE"/>
          </a:solidFill>
          <a:ln>
            <a:noFill/>
          </a:ln>
        </p:spPr>
        <p:txBody>
          <a:bodyPr vert="horz" wrap="square" lIns="91440" tIns="45720" rIns="91440" bIns="45720" numCol="1" anchor="t" anchorCtr="0" compatLnSpc="1">
            <a:prstTxWarp prst="textNoShape">
              <a:avLst/>
            </a:prstTxWarp>
          </a:bodyPr>
          <a:lstStyle/>
          <a:p>
            <a:pPr defTabSz="914377"/>
            <a:endParaRPr lang="zh-CN" altLang="en-US" dirty="0">
              <a:solidFill>
                <a:prstClr val="black"/>
              </a:solidFill>
              <a:latin typeface="微软雅黑" panose="020F0502020204030204"/>
              <a:ea typeface="微软雅黑"/>
              <a:cs typeface="+mn-ea"/>
              <a:sym typeface="+mn-lt"/>
            </a:endParaRPr>
          </a:p>
        </p:txBody>
      </p:sp>
      <p:grpSp>
        <p:nvGrpSpPr>
          <p:cNvPr id="30" name="组合 29">
            <a:extLst>
              <a:ext uri="{FF2B5EF4-FFF2-40B4-BE49-F238E27FC236}">
                <a16:creationId xmlns:a16="http://schemas.microsoft.com/office/drawing/2014/main" id="{CBAE9245-3EC1-6D47-BD1B-8556E23A8B7F}"/>
              </a:ext>
            </a:extLst>
          </p:cNvPr>
          <p:cNvGrpSpPr/>
          <p:nvPr/>
        </p:nvGrpSpPr>
        <p:grpSpPr>
          <a:xfrm>
            <a:off x="621273" y="1280271"/>
            <a:ext cx="4204108" cy="2006600"/>
            <a:chOff x="7136992" y="1452701"/>
            <a:chExt cx="4204108" cy="2006600"/>
          </a:xfrm>
        </p:grpSpPr>
        <p:sp>
          <p:nvSpPr>
            <p:cNvPr id="4" name="矩形 3">
              <a:extLst>
                <a:ext uri="{FF2B5EF4-FFF2-40B4-BE49-F238E27FC236}">
                  <a16:creationId xmlns:a16="http://schemas.microsoft.com/office/drawing/2014/main" id="{E5662DE9-6C09-FB4B-9E26-0459F0F1EFEB}"/>
                </a:ext>
              </a:extLst>
            </p:cNvPr>
            <p:cNvSpPr/>
            <p:nvPr/>
          </p:nvSpPr>
          <p:spPr>
            <a:xfrm>
              <a:off x="7136992" y="1452701"/>
              <a:ext cx="4204108" cy="2006600"/>
            </a:xfrm>
            <a:prstGeom prst="rect">
              <a:avLst/>
            </a:prstGeom>
            <a:solidFill>
              <a:srgbClr val="297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a:extLst>
                <a:ext uri="{FF2B5EF4-FFF2-40B4-BE49-F238E27FC236}">
                  <a16:creationId xmlns:a16="http://schemas.microsoft.com/office/drawing/2014/main" id="{6BA08EF4-7ABD-3D49-B64A-275D6ECA8E5F}"/>
                </a:ext>
              </a:extLst>
            </p:cNvPr>
            <p:cNvSpPr/>
            <p:nvPr/>
          </p:nvSpPr>
          <p:spPr>
            <a:xfrm>
              <a:off x="7315818" y="1773862"/>
              <a:ext cx="3807575" cy="1346907"/>
            </a:xfrm>
            <a:prstGeom prst="rect">
              <a:avLst/>
            </a:prstGeom>
          </p:spPr>
          <p:txBody>
            <a:bodyPr wrap="square">
              <a:spAutoFit/>
            </a:bodyPr>
            <a:lstStyle/>
            <a:p>
              <a:pPr>
                <a:lnSpc>
                  <a:spcPct val="150000"/>
                </a:lnSpc>
              </a:pPr>
              <a:r>
                <a:rPr lang="zh-CN" altLang="zh-CN" sz="1400" kern="100" dirty="0">
                  <a:solidFill>
                    <a:schemeClr val="bg1"/>
                  </a:solidFill>
                  <a:latin typeface="+mn-ea"/>
                  <a:cs typeface="Times New Roman" panose="02020603050405020304" pitchFamily="18" charset="0"/>
                </a:rPr>
                <a:t>应用人工智能、物联网技术，并以</a:t>
              </a:r>
              <a:r>
                <a:rPr lang="en-US" altLang="zh-CN" sz="1400" kern="100" dirty="0">
                  <a:solidFill>
                    <a:schemeClr val="bg1"/>
                  </a:solidFill>
                  <a:latin typeface="+mn-ea"/>
                  <a:cs typeface="Times New Roman" panose="02020603050405020304" pitchFamily="18" charset="0"/>
                </a:rPr>
                <a:t>AI</a:t>
              </a:r>
              <a:r>
                <a:rPr lang="zh-CN" altLang="zh-CN" sz="1400" kern="100" dirty="0">
                  <a:solidFill>
                    <a:schemeClr val="bg1"/>
                  </a:solidFill>
                  <a:latin typeface="+mn-ea"/>
                  <a:cs typeface="Times New Roman" panose="02020603050405020304" pitchFamily="18" charset="0"/>
                </a:rPr>
                <a:t>智能摄像机、温湿度传感器、消毒柜监测、冰箱监测、挡鼠板离位监测、</a:t>
              </a:r>
              <a:r>
                <a:rPr lang="en-US" altLang="zh-CN" sz="1400" kern="100" dirty="0">
                  <a:solidFill>
                    <a:schemeClr val="bg1"/>
                  </a:solidFill>
                  <a:latin typeface="+mn-ea"/>
                  <a:cs typeface="Times New Roman" panose="02020603050405020304" pitchFamily="18" charset="0"/>
                </a:rPr>
                <a:t>AI</a:t>
              </a:r>
              <a:r>
                <a:rPr lang="zh-CN" altLang="zh-CN" sz="1400" kern="100" dirty="0">
                  <a:solidFill>
                    <a:schemeClr val="bg1"/>
                  </a:solidFill>
                  <a:latin typeface="+mn-ea"/>
                  <a:cs typeface="Times New Roman" panose="02020603050405020304" pitchFamily="18" charset="0"/>
                </a:rPr>
                <a:t>消毒灯管控开关等硬件设备作为支撑，实现后厨加工过程的智能化管理</a:t>
              </a:r>
              <a:r>
                <a:rPr lang="zh-CN" altLang="zh-CN" sz="1400" dirty="0">
                  <a:solidFill>
                    <a:schemeClr val="bg1"/>
                  </a:solidFill>
                  <a:latin typeface="+mn-ea"/>
                </a:rPr>
                <a:t> </a:t>
              </a:r>
              <a:endParaRPr lang="zh-CN" altLang="en-US" sz="1400" dirty="0">
                <a:solidFill>
                  <a:schemeClr val="bg1"/>
                </a:solidFill>
                <a:latin typeface="+mn-ea"/>
              </a:endParaRPr>
            </a:p>
          </p:txBody>
        </p:sp>
      </p:grpSp>
      <p:sp>
        <p:nvSpPr>
          <p:cNvPr id="34" name="Shape 23197">
            <a:extLst>
              <a:ext uri="{FF2B5EF4-FFF2-40B4-BE49-F238E27FC236}">
                <a16:creationId xmlns:a16="http://schemas.microsoft.com/office/drawing/2014/main" id="{9C8FCD23-11A3-DA41-A566-1425BD95716F}"/>
              </a:ext>
            </a:extLst>
          </p:cNvPr>
          <p:cNvSpPr/>
          <p:nvPr/>
        </p:nvSpPr>
        <p:spPr>
          <a:xfrm>
            <a:off x="6606495" y="5192641"/>
            <a:ext cx="379747" cy="379729"/>
          </a:xfrm>
          <a:custGeom>
            <a:avLst/>
            <a:gdLst/>
            <a:ahLst/>
            <a:cxnLst>
              <a:cxn ang="0">
                <a:pos x="wd2" y="hd2"/>
              </a:cxn>
              <a:cxn ang="5400000">
                <a:pos x="wd2" y="hd2"/>
              </a:cxn>
              <a:cxn ang="10800000">
                <a:pos x="wd2" y="hd2"/>
              </a:cxn>
              <a:cxn ang="16200000">
                <a:pos x="wd2" y="hd2"/>
              </a:cxn>
            </a:cxnLst>
            <a:rect l="0" t="0" r="r" b="b"/>
            <a:pathLst>
              <a:path w="21600" h="21525" extrusionOk="0">
                <a:moveTo>
                  <a:pt x="8012" y="20361"/>
                </a:moveTo>
                <a:cubicBezTo>
                  <a:pt x="8099" y="20720"/>
                  <a:pt x="7920" y="21525"/>
                  <a:pt x="6930" y="21525"/>
                </a:cubicBezTo>
                <a:lnTo>
                  <a:pt x="4768" y="21525"/>
                </a:lnTo>
                <a:cubicBezTo>
                  <a:pt x="4140" y="21525"/>
                  <a:pt x="3600" y="20986"/>
                  <a:pt x="3600" y="20361"/>
                </a:cubicBezTo>
                <a:cubicBezTo>
                  <a:pt x="3600" y="19643"/>
                  <a:pt x="2878" y="17400"/>
                  <a:pt x="1802" y="15245"/>
                </a:cubicBezTo>
                <a:lnTo>
                  <a:pt x="1802" y="14350"/>
                </a:lnTo>
                <a:lnTo>
                  <a:pt x="5040" y="14350"/>
                </a:lnTo>
                <a:cubicBezTo>
                  <a:pt x="5040" y="14350"/>
                  <a:pt x="4949" y="17313"/>
                  <a:pt x="7110" y="18835"/>
                </a:cubicBezTo>
                <a:cubicBezTo>
                  <a:pt x="7738" y="19283"/>
                  <a:pt x="8012" y="19913"/>
                  <a:pt x="8012" y="20361"/>
                </a:cubicBezTo>
                <a:cubicBezTo>
                  <a:pt x="8012" y="20361"/>
                  <a:pt x="8012" y="20361"/>
                  <a:pt x="8012" y="20361"/>
                </a:cubicBezTo>
                <a:close/>
                <a:moveTo>
                  <a:pt x="18001" y="16463"/>
                </a:moveTo>
                <a:cubicBezTo>
                  <a:pt x="16120" y="14611"/>
                  <a:pt x="12691" y="12000"/>
                  <a:pt x="8099" y="11693"/>
                </a:cubicBezTo>
                <a:lnTo>
                  <a:pt x="8099" y="8040"/>
                </a:lnTo>
                <a:cubicBezTo>
                  <a:pt x="12691" y="7729"/>
                  <a:pt x="16120" y="5119"/>
                  <a:pt x="18001" y="3270"/>
                </a:cubicBezTo>
                <a:cubicBezTo>
                  <a:pt x="18001" y="3270"/>
                  <a:pt x="18001" y="16463"/>
                  <a:pt x="18001" y="16463"/>
                </a:cubicBezTo>
                <a:close/>
                <a:moveTo>
                  <a:pt x="19803" y="8071"/>
                </a:moveTo>
                <a:lnTo>
                  <a:pt x="19803" y="896"/>
                </a:lnTo>
                <a:cubicBezTo>
                  <a:pt x="19803" y="507"/>
                  <a:pt x="19549" y="161"/>
                  <a:pt x="19179" y="43"/>
                </a:cubicBezTo>
                <a:cubicBezTo>
                  <a:pt x="18810" y="-75"/>
                  <a:pt x="18401" y="56"/>
                  <a:pt x="18172" y="371"/>
                </a:cubicBezTo>
                <a:cubicBezTo>
                  <a:pt x="18128" y="433"/>
                  <a:pt x="13836" y="6275"/>
                  <a:pt x="7198" y="6275"/>
                </a:cubicBezTo>
                <a:lnTo>
                  <a:pt x="1621" y="6275"/>
                </a:lnTo>
                <a:cubicBezTo>
                  <a:pt x="720" y="6275"/>
                  <a:pt x="0" y="6993"/>
                  <a:pt x="0" y="7891"/>
                </a:cubicBezTo>
                <a:lnTo>
                  <a:pt x="0" y="11837"/>
                </a:lnTo>
                <a:cubicBezTo>
                  <a:pt x="0" y="12735"/>
                  <a:pt x="720" y="13454"/>
                  <a:pt x="1621" y="13454"/>
                </a:cubicBezTo>
                <a:lnTo>
                  <a:pt x="7198" y="13454"/>
                </a:lnTo>
                <a:cubicBezTo>
                  <a:pt x="13836" y="13454"/>
                  <a:pt x="18128" y="19300"/>
                  <a:pt x="18172" y="19358"/>
                </a:cubicBezTo>
                <a:cubicBezTo>
                  <a:pt x="18343" y="19594"/>
                  <a:pt x="18616" y="19729"/>
                  <a:pt x="18902" y="19729"/>
                </a:cubicBezTo>
                <a:cubicBezTo>
                  <a:pt x="18995" y="19729"/>
                  <a:pt x="19087" y="19716"/>
                  <a:pt x="19179" y="19686"/>
                </a:cubicBezTo>
                <a:cubicBezTo>
                  <a:pt x="19549" y="19569"/>
                  <a:pt x="19803" y="19226"/>
                  <a:pt x="19803" y="18835"/>
                </a:cubicBezTo>
                <a:lnTo>
                  <a:pt x="19803" y="11658"/>
                </a:lnTo>
                <a:cubicBezTo>
                  <a:pt x="20791" y="11658"/>
                  <a:pt x="21600" y="10852"/>
                  <a:pt x="21600" y="9866"/>
                </a:cubicBezTo>
                <a:cubicBezTo>
                  <a:pt x="21600" y="8877"/>
                  <a:pt x="20791" y="8071"/>
                  <a:pt x="19803" y="8071"/>
                </a:cubicBezTo>
                <a:cubicBezTo>
                  <a:pt x="19803" y="8071"/>
                  <a:pt x="19803" y="8071"/>
                  <a:pt x="19803" y="8071"/>
                </a:cubicBezTo>
                <a:close/>
              </a:path>
            </a:pathLst>
          </a:custGeom>
          <a:solidFill>
            <a:schemeClr val="bg1"/>
          </a:solidFill>
          <a:ln w="12700">
            <a:miter lim="400000"/>
          </a:ln>
        </p:spPr>
        <p:txBody>
          <a:bodyPr lIns="14288" tIns="14288" rIns="14288" bIns="14288" anchor="ct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5" name="Shape 23129">
            <a:extLst>
              <a:ext uri="{FF2B5EF4-FFF2-40B4-BE49-F238E27FC236}">
                <a16:creationId xmlns:a16="http://schemas.microsoft.com/office/drawing/2014/main" id="{74246BBE-D03E-1A44-9C99-35098C049375}"/>
              </a:ext>
            </a:extLst>
          </p:cNvPr>
          <p:cNvSpPr/>
          <p:nvPr/>
        </p:nvSpPr>
        <p:spPr>
          <a:xfrm>
            <a:off x="1092295" y="5192641"/>
            <a:ext cx="372375" cy="390092"/>
          </a:xfrm>
          <a:custGeom>
            <a:avLst/>
            <a:gdLst/>
            <a:ahLst/>
            <a:cxnLst>
              <a:cxn ang="0">
                <a:pos x="wd2" y="hd2"/>
              </a:cxn>
              <a:cxn ang="5400000">
                <a:pos x="wd2" y="hd2"/>
              </a:cxn>
              <a:cxn ang="10800000">
                <a:pos x="wd2" y="hd2"/>
              </a:cxn>
              <a:cxn ang="16200000">
                <a:pos x="wd2" y="hd2"/>
              </a:cxn>
            </a:cxnLst>
            <a:rect l="0" t="0" r="r" b="b"/>
            <a:pathLst>
              <a:path w="21600" h="21600" extrusionOk="0">
                <a:moveTo>
                  <a:pt x="17544" y="0"/>
                </a:moveTo>
                <a:cubicBezTo>
                  <a:pt x="17310" y="0"/>
                  <a:pt x="17097" y="116"/>
                  <a:pt x="16957" y="298"/>
                </a:cubicBezTo>
                <a:cubicBezTo>
                  <a:pt x="16381" y="1054"/>
                  <a:pt x="13507" y="4919"/>
                  <a:pt x="13507" y="6797"/>
                </a:cubicBezTo>
                <a:cubicBezTo>
                  <a:pt x="13507" y="8926"/>
                  <a:pt x="15313" y="10651"/>
                  <a:pt x="17544" y="10651"/>
                </a:cubicBezTo>
                <a:cubicBezTo>
                  <a:pt x="19774" y="10651"/>
                  <a:pt x="21600" y="8926"/>
                  <a:pt x="21600" y="6797"/>
                </a:cubicBezTo>
                <a:cubicBezTo>
                  <a:pt x="21600" y="4919"/>
                  <a:pt x="18726" y="1054"/>
                  <a:pt x="18150" y="298"/>
                </a:cubicBezTo>
                <a:cubicBezTo>
                  <a:pt x="18012" y="116"/>
                  <a:pt x="17779" y="0"/>
                  <a:pt x="17544" y="0"/>
                </a:cubicBezTo>
                <a:close/>
                <a:moveTo>
                  <a:pt x="7763" y="561"/>
                </a:moveTo>
                <a:cubicBezTo>
                  <a:pt x="7528" y="561"/>
                  <a:pt x="7294" y="659"/>
                  <a:pt x="7157" y="841"/>
                </a:cubicBezTo>
                <a:cubicBezTo>
                  <a:pt x="6864" y="1227"/>
                  <a:pt x="0" y="10303"/>
                  <a:pt x="0" y="14190"/>
                </a:cubicBezTo>
                <a:cubicBezTo>
                  <a:pt x="0" y="18273"/>
                  <a:pt x="3484" y="21600"/>
                  <a:pt x="7763" y="21600"/>
                </a:cubicBezTo>
                <a:cubicBezTo>
                  <a:pt x="12041" y="21600"/>
                  <a:pt x="15526" y="18273"/>
                  <a:pt x="15526" y="14190"/>
                </a:cubicBezTo>
                <a:cubicBezTo>
                  <a:pt x="15526" y="10303"/>
                  <a:pt x="8643" y="1227"/>
                  <a:pt x="8350" y="841"/>
                </a:cubicBezTo>
                <a:cubicBezTo>
                  <a:pt x="8212" y="659"/>
                  <a:pt x="7998" y="561"/>
                  <a:pt x="7763" y="561"/>
                </a:cubicBezTo>
                <a:close/>
                <a:moveTo>
                  <a:pt x="17544" y="1927"/>
                </a:moveTo>
                <a:cubicBezTo>
                  <a:pt x="18718" y="3579"/>
                  <a:pt x="20132" y="5860"/>
                  <a:pt x="20132" y="6797"/>
                </a:cubicBezTo>
                <a:cubicBezTo>
                  <a:pt x="20132" y="8153"/>
                  <a:pt x="18965" y="9250"/>
                  <a:pt x="17544" y="9250"/>
                </a:cubicBezTo>
                <a:cubicBezTo>
                  <a:pt x="16124" y="9250"/>
                  <a:pt x="14975" y="8153"/>
                  <a:pt x="14975" y="6797"/>
                </a:cubicBezTo>
                <a:cubicBezTo>
                  <a:pt x="14975" y="5860"/>
                  <a:pt x="16369" y="3579"/>
                  <a:pt x="17544" y="1927"/>
                </a:cubicBezTo>
                <a:close/>
                <a:moveTo>
                  <a:pt x="7763" y="2470"/>
                </a:moveTo>
                <a:cubicBezTo>
                  <a:pt x="9947" y="5458"/>
                  <a:pt x="14057" y="11599"/>
                  <a:pt x="14057" y="14190"/>
                </a:cubicBezTo>
                <a:cubicBezTo>
                  <a:pt x="14057" y="17499"/>
                  <a:pt x="11230" y="20199"/>
                  <a:pt x="7763" y="20199"/>
                </a:cubicBezTo>
                <a:cubicBezTo>
                  <a:pt x="4295" y="20199"/>
                  <a:pt x="1468" y="17499"/>
                  <a:pt x="1468" y="14190"/>
                </a:cubicBezTo>
                <a:cubicBezTo>
                  <a:pt x="1468" y="11599"/>
                  <a:pt x="5577" y="5458"/>
                  <a:pt x="7763" y="2470"/>
                </a:cubicBezTo>
                <a:close/>
                <a:moveTo>
                  <a:pt x="3083" y="13454"/>
                </a:moveTo>
                <a:cubicBezTo>
                  <a:pt x="2678" y="13454"/>
                  <a:pt x="2349" y="13767"/>
                  <a:pt x="2349" y="14155"/>
                </a:cubicBezTo>
                <a:cubicBezTo>
                  <a:pt x="2349" y="16838"/>
                  <a:pt x="4639" y="19025"/>
                  <a:pt x="7451" y="19025"/>
                </a:cubicBezTo>
                <a:cubicBezTo>
                  <a:pt x="7855" y="19025"/>
                  <a:pt x="8185" y="18711"/>
                  <a:pt x="8185" y="18324"/>
                </a:cubicBezTo>
                <a:cubicBezTo>
                  <a:pt x="8185" y="17937"/>
                  <a:pt x="7855" y="17623"/>
                  <a:pt x="7451" y="17623"/>
                </a:cubicBezTo>
                <a:cubicBezTo>
                  <a:pt x="5448" y="17623"/>
                  <a:pt x="3817" y="16064"/>
                  <a:pt x="3817" y="14155"/>
                </a:cubicBezTo>
                <a:cubicBezTo>
                  <a:pt x="3817" y="13767"/>
                  <a:pt x="3488" y="13454"/>
                  <a:pt x="3083" y="13454"/>
                </a:cubicBezTo>
                <a:close/>
              </a:path>
            </a:pathLst>
          </a:custGeom>
          <a:solidFill>
            <a:schemeClr val="bg1"/>
          </a:solidFill>
          <a:ln w="12700">
            <a:miter lim="400000"/>
          </a:ln>
        </p:spPr>
        <p:txBody>
          <a:bodyPr lIns="14288" tIns="14288" rIns="14288" bIns="14288" anchor="ct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Tree>
    <p:custDataLst>
      <p:tags r:id="rId1"/>
    </p:custDataLst>
    <p:extLst>
      <p:ext uri="{BB962C8B-B14F-4D97-AF65-F5344CB8AC3E}">
        <p14:creationId xmlns:p14="http://schemas.microsoft.com/office/powerpoint/2010/main" val="213361205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itchFamily="2" charset="2"/>
              </a:rPr>
              <a:t>：（</a:t>
            </a:r>
            <a:r>
              <a:rPr lang="en-US" altLang="zh-CN" sz="2400" b="1" spc="200" dirty="0">
                <a:solidFill>
                  <a:srgbClr val="175AA1"/>
                </a:solidFill>
                <a:sym typeface="Wingdings" pitchFamily="2" charset="2"/>
              </a:rPr>
              <a:t>2</a:t>
            </a:r>
            <a:r>
              <a:rPr lang="zh-CN" altLang="en-US" sz="2400" b="1" spc="200" dirty="0">
                <a:solidFill>
                  <a:srgbClr val="175AA1"/>
                </a:solidFill>
                <a:sym typeface="Wingdings" pitchFamily="2" charset="2"/>
              </a:rPr>
              <a:t>）食材管理</a:t>
            </a:r>
            <a:endParaRPr lang="zh-CN" altLang="en-US" sz="2400" b="1" spc="200" dirty="0">
              <a:solidFill>
                <a:srgbClr val="175AA1"/>
              </a:solidFill>
            </a:endParaRPr>
          </a:p>
        </p:txBody>
      </p:sp>
      <p:grpSp>
        <p:nvGrpSpPr>
          <p:cNvPr id="21" name="组合 20">
            <a:extLst>
              <a:ext uri="{FF2B5EF4-FFF2-40B4-BE49-F238E27FC236}">
                <a16:creationId xmlns:a16="http://schemas.microsoft.com/office/drawing/2014/main" id="{A438DAF0-B010-3747-A422-9349F2C34071}"/>
              </a:ext>
            </a:extLst>
          </p:cNvPr>
          <p:cNvGrpSpPr/>
          <p:nvPr/>
        </p:nvGrpSpPr>
        <p:grpSpPr>
          <a:xfrm>
            <a:off x="1289981" y="1210532"/>
            <a:ext cx="9796305" cy="3411375"/>
            <a:chOff x="4098522" y="553236"/>
            <a:chExt cx="7232088" cy="4098800"/>
          </a:xfrm>
        </p:grpSpPr>
        <p:sp>
          <p:nvSpPr>
            <p:cNvPr id="11" name="ís1ïde">
              <a:extLst>
                <a:ext uri="{FF2B5EF4-FFF2-40B4-BE49-F238E27FC236}">
                  <a16:creationId xmlns:a16="http://schemas.microsoft.com/office/drawing/2014/main" id="{E4CE622E-7800-1249-A2DE-EE77A384515A}"/>
                </a:ext>
              </a:extLst>
            </p:cNvPr>
            <p:cNvSpPr/>
            <p:nvPr/>
          </p:nvSpPr>
          <p:spPr>
            <a:xfrm>
              <a:off x="4098522" y="1307659"/>
              <a:ext cx="2275518" cy="3344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92" tIns="45696" rIns="91392" bIns="45696" rtlCol="0" anchor="ctr">
              <a:normAutofit/>
            </a:bodyPr>
            <a:lstStyle/>
            <a:p>
              <a:pPr algn="ctr" defTabSz="913989"/>
              <a:endParaRPr lang="zh-CN" altLang="en-US" sz="3598">
                <a:solidFill>
                  <a:srgbClr val="FFFFFF"/>
                </a:solidFill>
                <a:latin typeface="Arial"/>
                <a:ea typeface="微软雅黑"/>
                <a:cs typeface="+mn-ea"/>
                <a:sym typeface="+mn-lt"/>
              </a:endParaRPr>
            </a:p>
          </p:txBody>
        </p:sp>
        <p:sp>
          <p:nvSpPr>
            <p:cNvPr id="14" name="ïšliḍè">
              <a:extLst>
                <a:ext uri="{FF2B5EF4-FFF2-40B4-BE49-F238E27FC236}">
                  <a16:creationId xmlns:a16="http://schemas.microsoft.com/office/drawing/2014/main" id="{A89C6988-D803-F94E-AAC9-A0D259B9FF74}"/>
                </a:ext>
              </a:extLst>
            </p:cNvPr>
            <p:cNvSpPr/>
            <p:nvPr/>
          </p:nvSpPr>
          <p:spPr>
            <a:xfrm>
              <a:off x="6576807" y="553236"/>
              <a:ext cx="2275518" cy="409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92" tIns="45696" rIns="91392" bIns="45696" rtlCol="0" anchor="ctr">
              <a:normAutofit/>
            </a:bodyPr>
            <a:lstStyle/>
            <a:p>
              <a:pPr algn="ctr" defTabSz="913989"/>
              <a:endParaRPr lang="zh-CN" altLang="en-US" sz="3598">
                <a:solidFill>
                  <a:srgbClr val="FFFFFF"/>
                </a:solidFill>
                <a:latin typeface="Arial"/>
                <a:ea typeface="微软雅黑"/>
                <a:cs typeface="+mn-ea"/>
                <a:sym typeface="+mn-lt"/>
              </a:endParaRPr>
            </a:p>
          </p:txBody>
        </p:sp>
        <p:sp>
          <p:nvSpPr>
            <p:cNvPr id="16" name="îSḻîḓe">
              <a:extLst>
                <a:ext uri="{FF2B5EF4-FFF2-40B4-BE49-F238E27FC236}">
                  <a16:creationId xmlns:a16="http://schemas.microsoft.com/office/drawing/2014/main" id="{46C2F566-3276-A946-8BDE-D6E18EE60352}"/>
                </a:ext>
              </a:extLst>
            </p:cNvPr>
            <p:cNvSpPr/>
            <p:nvPr/>
          </p:nvSpPr>
          <p:spPr>
            <a:xfrm>
              <a:off x="9055092" y="1307659"/>
              <a:ext cx="2275518" cy="3344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92" tIns="45696" rIns="91392" bIns="45696" rtlCol="0" anchor="ctr">
              <a:normAutofit/>
            </a:bodyPr>
            <a:lstStyle/>
            <a:p>
              <a:pPr algn="ctr" defTabSz="913989"/>
              <a:endParaRPr lang="zh-CN" altLang="en-US" sz="3598">
                <a:solidFill>
                  <a:srgbClr val="FFFFFF"/>
                </a:solidFill>
                <a:latin typeface="Arial"/>
                <a:ea typeface="微软雅黑"/>
                <a:cs typeface="+mn-ea"/>
                <a:sym typeface="+mn-lt"/>
              </a:endParaRPr>
            </a:p>
          </p:txBody>
        </p:sp>
        <p:sp>
          <p:nvSpPr>
            <p:cNvPr id="18" name="Synergistically utilize technically sound portals with frictionless chains. Dramatically customize…">
              <a:extLst>
                <a:ext uri="{FF2B5EF4-FFF2-40B4-BE49-F238E27FC236}">
                  <a16:creationId xmlns:a16="http://schemas.microsoft.com/office/drawing/2014/main" id="{F2196FB4-7359-B74F-9BC9-528CEA01B0A6}"/>
                </a:ext>
              </a:extLst>
            </p:cNvPr>
            <p:cNvSpPr txBox="1"/>
            <p:nvPr/>
          </p:nvSpPr>
          <p:spPr>
            <a:xfrm>
              <a:off x="4401948" y="1939947"/>
              <a:ext cx="1811959" cy="15073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544" hangingPunct="0">
                <a:lnSpc>
                  <a:spcPct val="150000"/>
                </a:lnSpc>
                <a:defRPr sz="2000" b="0">
                  <a:solidFill>
                    <a:srgbClr val="1C1F25"/>
                  </a:solidFill>
                  <a:latin typeface="Roboto Bold"/>
                  <a:ea typeface="Roboto Bold"/>
                  <a:cs typeface="Roboto Bold"/>
                  <a:sym typeface="Roboto Bold"/>
                </a:defRPr>
              </a:pPr>
              <a:r>
                <a:rPr lang="zh-CN" altLang="en-US" sz="1400" kern="0" dirty="0">
                  <a:solidFill>
                    <a:srgbClr val="252935"/>
                  </a:solidFill>
                  <a:latin typeface="+mn-ea"/>
                  <a:sym typeface="+mn-lt"/>
                </a:rPr>
                <a:t>由后勤管理人员在线填写需要采购的食材种类和数量，采购人员可在线查看采购单，并实施采购活动。</a:t>
              </a:r>
              <a:endParaRPr lang="en-US" altLang="zh-CN" sz="1400" kern="0" dirty="0">
                <a:solidFill>
                  <a:srgbClr val="252935"/>
                </a:solidFill>
                <a:latin typeface="+mn-ea"/>
                <a:cs typeface="+mn-ea"/>
                <a:sym typeface="+mn-lt"/>
              </a:endParaRPr>
            </a:p>
          </p:txBody>
        </p:sp>
        <p:sp>
          <p:nvSpPr>
            <p:cNvPr id="19" name="Synergistically utilize technically sound portals with frictionless chains. Dramatically customize…">
              <a:extLst>
                <a:ext uri="{FF2B5EF4-FFF2-40B4-BE49-F238E27FC236}">
                  <a16:creationId xmlns:a16="http://schemas.microsoft.com/office/drawing/2014/main" id="{A0504815-84FF-AA45-A002-91E752DEF2C5}"/>
                </a:ext>
              </a:extLst>
            </p:cNvPr>
            <p:cNvSpPr txBox="1"/>
            <p:nvPr/>
          </p:nvSpPr>
          <p:spPr>
            <a:xfrm>
              <a:off x="6900263" y="1721823"/>
              <a:ext cx="1784902" cy="15073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a:defRPr lang="zh-CN"/>
              </a:defPPr>
              <a:lvl1pPr defTabSz="412544" hangingPunct="0">
                <a:lnSpc>
                  <a:spcPct val="150000"/>
                </a:lnSpc>
                <a:defRPr sz="1400" b="0" kern="0">
                  <a:solidFill>
                    <a:srgbClr val="252935"/>
                  </a:solidFill>
                  <a:latin typeface="+mn-ea"/>
                  <a:ea typeface="Roboto Bold"/>
                  <a:cs typeface="Roboto Bold"/>
                </a:defRPr>
              </a:lvl1pPr>
            </a:lstStyle>
            <a:p>
              <a:r>
                <a:rPr lang="zh-CN" altLang="en-US" dirty="0">
                  <a:solidFill>
                    <a:schemeClr val="bg1"/>
                  </a:solidFill>
                  <a:sym typeface="+mn-lt"/>
                </a:rPr>
                <a:t>食材到货后，由后勤管理人员进行食材数量的确认，并查验食材的相关凭证，符合食品卫生标准的食材准许入库</a:t>
              </a:r>
              <a:endParaRPr lang="en-US" altLang="zh-CN" dirty="0">
                <a:solidFill>
                  <a:schemeClr val="bg1"/>
                </a:solidFill>
                <a:sym typeface="+mn-lt"/>
              </a:endParaRPr>
            </a:p>
          </p:txBody>
        </p:sp>
        <p:sp>
          <p:nvSpPr>
            <p:cNvPr id="20" name="Synergistically utilize technically sound portals with frictionless chains. Dramatically customize…">
              <a:extLst>
                <a:ext uri="{FF2B5EF4-FFF2-40B4-BE49-F238E27FC236}">
                  <a16:creationId xmlns:a16="http://schemas.microsoft.com/office/drawing/2014/main" id="{A1254E93-10C5-6749-B146-4DC85ADFAF95}"/>
                </a:ext>
              </a:extLst>
            </p:cNvPr>
            <p:cNvSpPr txBox="1"/>
            <p:nvPr/>
          </p:nvSpPr>
          <p:spPr>
            <a:xfrm>
              <a:off x="9383835" y="2227935"/>
              <a:ext cx="1790240" cy="73081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a:defRPr lang="zh-CN"/>
              </a:defPPr>
              <a:lvl1pPr defTabSz="412544" hangingPunct="0">
                <a:lnSpc>
                  <a:spcPct val="150000"/>
                </a:lnSpc>
                <a:defRPr sz="1400" b="0" kern="0">
                  <a:solidFill>
                    <a:srgbClr val="252935"/>
                  </a:solidFill>
                  <a:latin typeface="+mn-ea"/>
                  <a:ea typeface="Roboto Bold"/>
                  <a:cs typeface="Roboto Bold"/>
                </a:defRPr>
              </a:lvl1pPr>
            </a:lstStyle>
            <a:p>
              <a:r>
                <a:rPr lang="zh-CN" altLang="zh-CN" dirty="0"/>
                <a:t>维护供应商基本信息和供货信息，定期对供应商进行评价。</a:t>
              </a:r>
              <a:endParaRPr lang="en-US" altLang="zh-CN" dirty="0">
                <a:sym typeface="+mn-lt"/>
              </a:endParaRPr>
            </a:p>
          </p:txBody>
        </p:sp>
      </p:grpSp>
      <p:grpSp>
        <p:nvGrpSpPr>
          <p:cNvPr id="22" name="组合 21">
            <a:extLst>
              <a:ext uri="{FF2B5EF4-FFF2-40B4-BE49-F238E27FC236}">
                <a16:creationId xmlns:a16="http://schemas.microsoft.com/office/drawing/2014/main" id="{16B3FB57-3487-5245-BE9F-966341DC0F0A}"/>
              </a:ext>
            </a:extLst>
          </p:cNvPr>
          <p:cNvGrpSpPr/>
          <p:nvPr/>
        </p:nvGrpSpPr>
        <p:grpSpPr>
          <a:xfrm>
            <a:off x="781030" y="5108550"/>
            <a:ext cx="10695354" cy="1292250"/>
            <a:chOff x="914399" y="1265342"/>
            <a:chExt cx="10695354" cy="1292250"/>
          </a:xfrm>
        </p:grpSpPr>
        <p:sp>
          <p:nvSpPr>
            <p:cNvPr id="23" name="矩形 22">
              <a:extLst>
                <a:ext uri="{FF2B5EF4-FFF2-40B4-BE49-F238E27FC236}">
                  <a16:creationId xmlns:a16="http://schemas.microsoft.com/office/drawing/2014/main" id="{72FB03FE-0B0A-1040-B8F3-209CD334E9ED}"/>
                </a:ext>
              </a:extLst>
            </p:cNvPr>
            <p:cNvSpPr/>
            <p:nvPr/>
          </p:nvSpPr>
          <p:spPr>
            <a:xfrm>
              <a:off x="1033254" y="1265342"/>
              <a:ext cx="10576499" cy="1292250"/>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4" name="组合 23">
              <a:extLst>
                <a:ext uri="{FF2B5EF4-FFF2-40B4-BE49-F238E27FC236}">
                  <a16:creationId xmlns:a16="http://schemas.microsoft.com/office/drawing/2014/main" id="{B9A12ED3-89B6-8240-8B77-82EF2862FC26}"/>
                </a:ext>
              </a:extLst>
            </p:cNvPr>
            <p:cNvGrpSpPr/>
            <p:nvPr/>
          </p:nvGrpSpPr>
          <p:grpSpPr>
            <a:xfrm>
              <a:off x="914399" y="1399596"/>
              <a:ext cx="10549580" cy="1023742"/>
              <a:chOff x="1758933" y="1780374"/>
              <a:chExt cx="10552327" cy="1024004"/>
            </a:xfrm>
          </p:grpSpPr>
          <p:sp>
            <p:nvSpPr>
              <p:cNvPr id="25" name="文本框 24">
                <a:extLst>
                  <a:ext uri="{FF2B5EF4-FFF2-40B4-BE49-F238E27FC236}">
                    <a16:creationId xmlns:a16="http://schemas.microsoft.com/office/drawing/2014/main" id="{DEE45BBB-7F4B-3940-BFE7-6B9788D9A7A7}"/>
                  </a:ext>
                </a:extLst>
              </p:cNvPr>
              <p:cNvSpPr txBox="1"/>
              <p:nvPr/>
            </p:nvSpPr>
            <p:spPr>
              <a:xfrm>
                <a:off x="2314934" y="1780374"/>
                <a:ext cx="9996326" cy="1024004"/>
              </a:xfrm>
              <a:prstGeom prst="rect">
                <a:avLst/>
              </a:prstGeom>
              <a:noFill/>
            </p:spPr>
            <p:txBody>
              <a:bodyPr wrap="square">
                <a:spAutoFit/>
              </a:bodyPr>
              <a:lstStyle/>
              <a:p>
                <a:pPr indent="304800">
                  <a:lnSpc>
                    <a:spcPct val="150000"/>
                  </a:lnSpc>
                </a:pPr>
                <a:r>
                  <a:rPr lang="zh-CN" altLang="zh-CN" sz="1400" i="1" kern="100" dirty="0">
                    <a:solidFill>
                      <a:schemeClr val="tx2">
                        <a:lumMod val="25000"/>
                      </a:schemeClr>
                    </a:solidFill>
                    <a:latin typeface="+mn-ea"/>
                    <a:cs typeface="Courier New" panose="02070309020205020404" pitchFamily="49" charset="0"/>
                  </a:rPr>
                  <a:t>中检食堂目前采用的是食材自行采购模式，每天由后勤管理人员根据当日菜谱，并结合仓库的库存，制定当日需要采购的食材种类和数量，并通过微信发给采购人员，由采购人员负责联系食材采购。当食材到货后由后勤管理人员进行验收，合格的食材入库储存和使用。</a:t>
                </a:r>
              </a:p>
            </p:txBody>
          </p:sp>
          <p:grpSp>
            <p:nvGrpSpPr>
              <p:cNvPr id="26" name="组合 25">
                <a:extLst>
                  <a:ext uri="{FF2B5EF4-FFF2-40B4-BE49-F238E27FC236}">
                    <a16:creationId xmlns:a16="http://schemas.microsoft.com/office/drawing/2014/main" id="{96CE8E60-E156-5D4F-8BD0-912B145368FE}"/>
                  </a:ext>
                </a:extLst>
              </p:cNvPr>
              <p:cNvGrpSpPr/>
              <p:nvPr/>
            </p:nvGrpSpPr>
            <p:grpSpPr>
              <a:xfrm>
                <a:off x="1758933" y="1850552"/>
                <a:ext cx="386605" cy="320040"/>
                <a:chOff x="1831887" y="2057400"/>
                <a:chExt cx="386605" cy="320040"/>
              </a:xfrm>
            </p:grpSpPr>
            <p:sp>
              <p:nvSpPr>
                <p:cNvPr id="27" name="箭头: V 形 6">
                  <a:extLst>
                    <a:ext uri="{FF2B5EF4-FFF2-40B4-BE49-F238E27FC236}">
                      <a16:creationId xmlns:a16="http://schemas.microsoft.com/office/drawing/2014/main" id="{4B8FCBA4-8C7B-4148-A1DA-85DB1B2EC238}"/>
                    </a:ext>
                  </a:extLst>
                </p:cNvPr>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sp>
              <p:nvSpPr>
                <p:cNvPr id="28" name="箭头: V 形 44">
                  <a:extLst>
                    <a:ext uri="{FF2B5EF4-FFF2-40B4-BE49-F238E27FC236}">
                      <a16:creationId xmlns:a16="http://schemas.microsoft.com/office/drawing/2014/main" id="{F2C386D0-C6AB-4248-8B5B-52E5F90ADF9F}"/>
                    </a:ext>
                  </a:extLst>
                </p:cNvPr>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grpSp>
        </p:grpSp>
      </p:grpSp>
      <p:sp>
        <p:nvSpPr>
          <p:cNvPr id="29" name="文本框 28">
            <a:extLst>
              <a:ext uri="{FF2B5EF4-FFF2-40B4-BE49-F238E27FC236}">
                <a16:creationId xmlns:a16="http://schemas.microsoft.com/office/drawing/2014/main" id="{7FA3F4C1-6A08-204C-89A8-9767365C31A5}"/>
              </a:ext>
            </a:extLst>
          </p:cNvPr>
          <p:cNvSpPr txBox="1"/>
          <p:nvPr/>
        </p:nvSpPr>
        <p:spPr>
          <a:xfrm>
            <a:off x="1445378" y="1443466"/>
            <a:ext cx="966931" cy="854080"/>
          </a:xfrm>
          <a:prstGeom prst="rect">
            <a:avLst/>
          </a:prstGeom>
          <a:noFill/>
        </p:spPr>
        <p:txBody>
          <a:bodyPr wrap="none" rtlCol="0">
            <a:spAutoFit/>
          </a:bodyPr>
          <a:lstStyle/>
          <a:p>
            <a:pPr defTabSz="685800"/>
            <a:r>
              <a:rPr lang="en-US" altLang="zh-CN" sz="4950" b="1" dirty="0">
                <a:solidFill>
                  <a:srgbClr val="0070C0"/>
                </a:solidFill>
                <a:latin typeface="微软雅黑" panose="020F0502020204030204"/>
                <a:ea typeface="微软雅黑"/>
                <a:cs typeface="+mn-ea"/>
                <a:sym typeface="+mn-lt"/>
              </a:rPr>
              <a:t>01</a:t>
            </a:r>
            <a:endParaRPr lang="zh-CN" altLang="en-US" sz="4950" b="1" dirty="0">
              <a:solidFill>
                <a:srgbClr val="0070C0"/>
              </a:solidFill>
              <a:latin typeface="微软雅黑" panose="020F0502020204030204"/>
              <a:ea typeface="微软雅黑"/>
              <a:cs typeface="+mn-ea"/>
              <a:sym typeface="+mn-lt"/>
            </a:endParaRPr>
          </a:p>
        </p:txBody>
      </p:sp>
      <p:sp>
        <p:nvSpPr>
          <p:cNvPr id="30" name="文本框 29">
            <a:extLst>
              <a:ext uri="{FF2B5EF4-FFF2-40B4-BE49-F238E27FC236}">
                <a16:creationId xmlns:a16="http://schemas.microsoft.com/office/drawing/2014/main" id="{560CDC19-5B3D-4E49-A4A5-2A8D49EC5A75}"/>
              </a:ext>
            </a:extLst>
          </p:cNvPr>
          <p:cNvSpPr txBox="1"/>
          <p:nvPr/>
        </p:nvSpPr>
        <p:spPr>
          <a:xfrm>
            <a:off x="5802526" y="4236702"/>
            <a:ext cx="966931" cy="854080"/>
          </a:xfrm>
          <a:prstGeom prst="rect">
            <a:avLst/>
          </a:prstGeom>
          <a:noFill/>
        </p:spPr>
        <p:txBody>
          <a:bodyPr wrap="none" rtlCol="0">
            <a:spAutoFit/>
          </a:bodyPr>
          <a:lstStyle/>
          <a:p>
            <a:pPr defTabSz="685800"/>
            <a:r>
              <a:rPr lang="en-US" altLang="zh-CN" sz="4950" b="1" dirty="0">
                <a:solidFill>
                  <a:schemeClr val="tx1">
                    <a:lumMod val="65000"/>
                    <a:lumOff val="35000"/>
                  </a:schemeClr>
                </a:solidFill>
                <a:latin typeface="微软雅黑" panose="020F0502020204030204"/>
                <a:ea typeface="微软雅黑"/>
                <a:cs typeface="+mn-ea"/>
                <a:sym typeface="+mn-lt"/>
              </a:rPr>
              <a:t>02</a:t>
            </a:r>
            <a:endParaRPr lang="zh-CN" altLang="en-US" sz="4950" b="1" dirty="0">
              <a:solidFill>
                <a:schemeClr val="tx1">
                  <a:lumMod val="65000"/>
                  <a:lumOff val="35000"/>
                </a:schemeClr>
              </a:solidFill>
              <a:latin typeface="微软雅黑" panose="020F0502020204030204"/>
              <a:ea typeface="微软雅黑"/>
              <a:cs typeface="+mn-ea"/>
              <a:sym typeface="+mn-lt"/>
            </a:endParaRPr>
          </a:p>
        </p:txBody>
      </p:sp>
      <p:sp>
        <p:nvSpPr>
          <p:cNvPr id="31" name="文本框 30">
            <a:extLst>
              <a:ext uri="{FF2B5EF4-FFF2-40B4-BE49-F238E27FC236}">
                <a16:creationId xmlns:a16="http://schemas.microsoft.com/office/drawing/2014/main" id="{8A0B5ADE-04C9-2749-B98D-22F430DE403F}"/>
              </a:ext>
            </a:extLst>
          </p:cNvPr>
          <p:cNvSpPr txBox="1"/>
          <p:nvPr/>
        </p:nvSpPr>
        <p:spPr>
          <a:xfrm>
            <a:off x="10036623" y="1443466"/>
            <a:ext cx="966931" cy="854080"/>
          </a:xfrm>
          <a:prstGeom prst="rect">
            <a:avLst/>
          </a:prstGeom>
          <a:noFill/>
        </p:spPr>
        <p:txBody>
          <a:bodyPr wrap="none" rtlCol="0">
            <a:spAutoFit/>
          </a:bodyPr>
          <a:lstStyle/>
          <a:p>
            <a:pPr defTabSz="685800"/>
            <a:r>
              <a:rPr lang="en-US" altLang="zh-CN" sz="4950" b="1" dirty="0">
                <a:solidFill>
                  <a:srgbClr val="0070C0"/>
                </a:solidFill>
                <a:latin typeface="微软雅黑" panose="020F0502020204030204"/>
                <a:ea typeface="微软雅黑"/>
                <a:cs typeface="+mn-ea"/>
                <a:sym typeface="+mn-lt"/>
              </a:rPr>
              <a:t>03</a:t>
            </a:r>
            <a:endParaRPr lang="zh-CN" altLang="en-US" sz="4950" b="1" dirty="0">
              <a:solidFill>
                <a:srgbClr val="0070C0"/>
              </a:solidFill>
              <a:latin typeface="微软雅黑" panose="020F0502020204030204"/>
              <a:ea typeface="微软雅黑"/>
              <a:cs typeface="+mn-ea"/>
              <a:sym typeface="+mn-lt"/>
            </a:endParaRPr>
          </a:p>
        </p:txBody>
      </p:sp>
      <p:sp>
        <p:nvSpPr>
          <p:cNvPr id="32" name="ïşľiďê">
            <a:extLst>
              <a:ext uri="{FF2B5EF4-FFF2-40B4-BE49-F238E27FC236}">
                <a16:creationId xmlns:a16="http://schemas.microsoft.com/office/drawing/2014/main" id="{182D9238-5E4B-1240-8710-268F22ADCDD7}"/>
              </a:ext>
            </a:extLst>
          </p:cNvPr>
          <p:cNvSpPr/>
          <p:nvPr/>
        </p:nvSpPr>
        <p:spPr>
          <a:xfrm>
            <a:off x="2314468" y="1641849"/>
            <a:ext cx="2057840" cy="472362"/>
          </a:xfrm>
          <a:prstGeom prst="rect">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392" tIns="45696" rIns="91392" bIns="45696" anchor="ctr">
            <a:normAutofit/>
          </a:bodyPr>
          <a:lstStyle/>
          <a:p>
            <a:pPr algn="ctr" defTabSz="913309">
              <a:defRPr/>
            </a:pPr>
            <a:r>
              <a:rPr lang="zh-CN" altLang="en-US" sz="1600" b="1" dirty="0">
                <a:solidFill>
                  <a:srgbClr val="FFFFFF"/>
                </a:solidFill>
                <a:latin typeface="Arial"/>
                <a:ea typeface="微软雅黑"/>
                <a:cs typeface="+mn-ea"/>
                <a:sym typeface="+mn-lt"/>
              </a:rPr>
              <a:t>采购单管理</a:t>
            </a:r>
            <a:endParaRPr lang="en-US" altLang="zh-CN" sz="1600" b="1" dirty="0">
              <a:solidFill>
                <a:srgbClr val="FFFFFF"/>
              </a:solidFill>
              <a:latin typeface="Arial"/>
              <a:ea typeface="微软雅黑"/>
              <a:cs typeface="+mn-ea"/>
              <a:sym typeface="+mn-lt"/>
            </a:endParaRPr>
          </a:p>
        </p:txBody>
      </p:sp>
      <p:sp>
        <p:nvSpPr>
          <p:cNvPr id="33" name="ïşľiďê">
            <a:extLst>
              <a:ext uri="{FF2B5EF4-FFF2-40B4-BE49-F238E27FC236}">
                <a16:creationId xmlns:a16="http://schemas.microsoft.com/office/drawing/2014/main" id="{3F852792-7E83-464B-A6A6-742A763CBF18}"/>
              </a:ext>
            </a:extLst>
          </p:cNvPr>
          <p:cNvSpPr/>
          <p:nvPr/>
        </p:nvSpPr>
        <p:spPr>
          <a:xfrm>
            <a:off x="7999971" y="1659155"/>
            <a:ext cx="2057840" cy="472362"/>
          </a:xfrm>
          <a:prstGeom prst="rect">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392" tIns="45696" rIns="91392" bIns="45696" anchor="ctr">
            <a:normAutofit/>
          </a:bodyPr>
          <a:lstStyle/>
          <a:p>
            <a:pPr algn="ctr" defTabSz="913309">
              <a:defRPr/>
            </a:pPr>
            <a:r>
              <a:rPr lang="zh-CN" altLang="en-US" sz="1600" b="1" dirty="0">
                <a:solidFill>
                  <a:srgbClr val="FFFFFF"/>
                </a:solidFill>
                <a:latin typeface="Arial"/>
                <a:ea typeface="微软雅黑"/>
                <a:cs typeface="+mn-ea"/>
                <a:sym typeface="+mn-lt"/>
              </a:rPr>
              <a:t>供应商管理</a:t>
            </a:r>
            <a:endParaRPr lang="en-US" altLang="zh-CN" sz="1600" b="1" dirty="0">
              <a:solidFill>
                <a:srgbClr val="FFFFFF"/>
              </a:solidFill>
              <a:latin typeface="Arial"/>
              <a:ea typeface="微软雅黑"/>
              <a:cs typeface="+mn-ea"/>
              <a:sym typeface="+mn-lt"/>
            </a:endParaRPr>
          </a:p>
        </p:txBody>
      </p:sp>
      <p:sp>
        <p:nvSpPr>
          <p:cNvPr id="34" name="ïşľiďê">
            <a:extLst>
              <a:ext uri="{FF2B5EF4-FFF2-40B4-BE49-F238E27FC236}">
                <a16:creationId xmlns:a16="http://schemas.microsoft.com/office/drawing/2014/main" id="{B20712BD-4296-A84D-B3E3-C67AC9A936C9}"/>
              </a:ext>
            </a:extLst>
          </p:cNvPr>
          <p:cNvSpPr/>
          <p:nvPr/>
        </p:nvSpPr>
        <p:spPr>
          <a:xfrm>
            <a:off x="5249755" y="3744331"/>
            <a:ext cx="2057840" cy="472362"/>
          </a:xfrm>
          <a:prstGeom prst="rect">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392" tIns="45696" rIns="91392" bIns="45696" anchor="ctr">
            <a:normAutofit/>
          </a:bodyPr>
          <a:lstStyle/>
          <a:p>
            <a:pPr algn="ctr" defTabSz="913309">
              <a:defRPr/>
            </a:pPr>
            <a:r>
              <a:rPr lang="zh-CN" altLang="en-US" sz="1600" b="1" dirty="0">
                <a:solidFill>
                  <a:srgbClr val="FFFFFF"/>
                </a:solidFill>
                <a:latin typeface="Arial"/>
                <a:ea typeface="微软雅黑"/>
                <a:cs typeface="+mn-ea"/>
                <a:sym typeface="+mn-lt"/>
              </a:rPr>
              <a:t>食材入库管理</a:t>
            </a:r>
            <a:endParaRPr lang="en-US" altLang="zh-CN" sz="1600" b="1" dirty="0">
              <a:solidFill>
                <a:srgbClr val="FFFFFF"/>
              </a:solidFill>
              <a:latin typeface="Arial"/>
              <a:ea typeface="微软雅黑"/>
              <a:cs typeface="+mn-ea"/>
              <a:sym typeface="+mn-lt"/>
            </a:endParaRPr>
          </a:p>
        </p:txBody>
      </p:sp>
      <p:sp>
        <p:nvSpPr>
          <p:cNvPr id="36" name="îslîḍe">
            <a:extLst>
              <a:ext uri="{FF2B5EF4-FFF2-40B4-BE49-F238E27FC236}">
                <a16:creationId xmlns:a16="http://schemas.microsoft.com/office/drawing/2014/main" id="{6A4369CB-0AA5-BC47-AF7E-7306ED42F651}"/>
              </a:ext>
            </a:extLst>
          </p:cNvPr>
          <p:cNvSpPr/>
          <p:nvPr/>
        </p:nvSpPr>
        <p:spPr bwMode="auto">
          <a:xfrm>
            <a:off x="9250394" y="3752526"/>
            <a:ext cx="589455" cy="477111"/>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25293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392" tIns="45696" rIns="91392" bIns="45696"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3309"/>
            <a:endParaRPr lang="id-ID">
              <a:solidFill>
                <a:srgbClr val="FFFFFF"/>
              </a:solidFill>
              <a:latin typeface="Arial"/>
              <a:ea typeface="微软雅黑"/>
              <a:sym typeface="+mn-lt"/>
            </a:endParaRPr>
          </a:p>
        </p:txBody>
      </p:sp>
      <p:sp>
        <p:nvSpPr>
          <p:cNvPr id="37" name="Shape 23194">
            <a:extLst>
              <a:ext uri="{FF2B5EF4-FFF2-40B4-BE49-F238E27FC236}">
                <a16:creationId xmlns:a16="http://schemas.microsoft.com/office/drawing/2014/main" id="{DEEF6AB8-9E2A-3B42-B5C4-B9432B43FF67}"/>
              </a:ext>
            </a:extLst>
          </p:cNvPr>
          <p:cNvSpPr/>
          <p:nvPr/>
        </p:nvSpPr>
        <p:spPr>
          <a:xfrm>
            <a:off x="2727348" y="3869709"/>
            <a:ext cx="401691" cy="470838"/>
          </a:xfrm>
          <a:custGeom>
            <a:avLst/>
            <a:gdLst/>
            <a:ahLst/>
            <a:cxnLst>
              <a:cxn ang="0">
                <a:pos x="wd2" y="hd2"/>
              </a:cxn>
              <a:cxn ang="5400000">
                <a:pos x="wd2" y="hd2"/>
              </a:cxn>
              <a:cxn ang="10800000">
                <a:pos x="wd2" y="hd2"/>
              </a:cxn>
              <a:cxn ang="16200000">
                <a:pos x="wd2" y="hd2"/>
              </a:cxn>
            </a:cxnLst>
            <a:rect l="0" t="0" r="r" b="b"/>
            <a:pathLst>
              <a:path w="21600" h="21600" extrusionOk="0">
                <a:moveTo>
                  <a:pt x="5739" y="0"/>
                </a:moveTo>
                <a:cubicBezTo>
                  <a:pt x="5138" y="0"/>
                  <a:pt x="4664" y="405"/>
                  <a:pt x="4664" y="917"/>
                </a:cubicBezTo>
                <a:lnTo>
                  <a:pt x="4664" y="1742"/>
                </a:lnTo>
                <a:lnTo>
                  <a:pt x="2944" y="1742"/>
                </a:lnTo>
                <a:cubicBezTo>
                  <a:pt x="1328" y="1742"/>
                  <a:pt x="0" y="2856"/>
                  <a:pt x="0" y="4236"/>
                </a:cubicBezTo>
                <a:lnTo>
                  <a:pt x="0" y="19106"/>
                </a:lnTo>
                <a:cubicBezTo>
                  <a:pt x="0" y="20486"/>
                  <a:pt x="1328" y="21600"/>
                  <a:pt x="2944" y="21600"/>
                </a:cubicBezTo>
                <a:lnTo>
                  <a:pt x="18677" y="21600"/>
                </a:lnTo>
                <a:cubicBezTo>
                  <a:pt x="20294" y="21600"/>
                  <a:pt x="21600" y="20486"/>
                  <a:pt x="21600" y="19106"/>
                </a:cubicBezTo>
                <a:lnTo>
                  <a:pt x="21600" y="4236"/>
                </a:lnTo>
                <a:cubicBezTo>
                  <a:pt x="21600" y="2856"/>
                  <a:pt x="20294" y="1742"/>
                  <a:pt x="18677" y="1742"/>
                </a:cubicBezTo>
                <a:lnTo>
                  <a:pt x="17387" y="1742"/>
                </a:lnTo>
                <a:lnTo>
                  <a:pt x="17387" y="917"/>
                </a:lnTo>
                <a:cubicBezTo>
                  <a:pt x="17387" y="405"/>
                  <a:pt x="16913" y="0"/>
                  <a:pt x="16313" y="0"/>
                </a:cubicBezTo>
                <a:lnTo>
                  <a:pt x="15904" y="0"/>
                </a:lnTo>
                <a:cubicBezTo>
                  <a:pt x="15305" y="0"/>
                  <a:pt x="14830" y="405"/>
                  <a:pt x="14830" y="917"/>
                </a:cubicBezTo>
                <a:lnTo>
                  <a:pt x="14830" y="1742"/>
                </a:lnTo>
                <a:lnTo>
                  <a:pt x="7221" y="1742"/>
                </a:lnTo>
                <a:lnTo>
                  <a:pt x="7221" y="917"/>
                </a:lnTo>
                <a:cubicBezTo>
                  <a:pt x="7221" y="405"/>
                  <a:pt x="6748" y="0"/>
                  <a:pt x="6147" y="0"/>
                </a:cubicBezTo>
                <a:lnTo>
                  <a:pt x="5739" y="0"/>
                </a:lnTo>
                <a:close/>
                <a:moveTo>
                  <a:pt x="2944" y="3246"/>
                </a:moveTo>
                <a:lnTo>
                  <a:pt x="4664" y="3246"/>
                </a:lnTo>
                <a:lnTo>
                  <a:pt x="4664" y="4437"/>
                </a:lnTo>
                <a:cubicBezTo>
                  <a:pt x="4664" y="4949"/>
                  <a:pt x="5138" y="5354"/>
                  <a:pt x="5739" y="5354"/>
                </a:cubicBezTo>
                <a:lnTo>
                  <a:pt x="6147" y="5354"/>
                </a:lnTo>
                <a:cubicBezTo>
                  <a:pt x="6748" y="5354"/>
                  <a:pt x="7221" y="4949"/>
                  <a:pt x="7221" y="4437"/>
                </a:cubicBezTo>
                <a:lnTo>
                  <a:pt x="7221" y="3246"/>
                </a:lnTo>
                <a:lnTo>
                  <a:pt x="14830" y="3246"/>
                </a:lnTo>
                <a:lnTo>
                  <a:pt x="14830" y="4437"/>
                </a:lnTo>
                <a:cubicBezTo>
                  <a:pt x="14830" y="4949"/>
                  <a:pt x="15305" y="5354"/>
                  <a:pt x="15904" y="5354"/>
                </a:cubicBezTo>
                <a:lnTo>
                  <a:pt x="16313" y="5354"/>
                </a:lnTo>
                <a:cubicBezTo>
                  <a:pt x="16913" y="5354"/>
                  <a:pt x="17387" y="4949"/>
                  <a:pt x="17387" y="4437"/>
                </a:cubicBezTo>
                <a:lnTo>
                  <a:pt x="17387" y="3246"/>
                </a:lnTo>
                <a:lnTo>
                  <a:pt x="18677" y="3246"/>
                </a:lnTo>
                <a:cubicBezTo>
                  <a:pt x="19320" y="3246"/>
                  <a:pt x="19838" y="3687"/>
                  <a:pt x="19838" y="4236"/>
                </a:cubicBezTo>
                <a:cubicBezTo>
                  <a:pt x="19838" y="4236"/>
                  <a:pt x="19838" y="19106"/>
                  <a:pt x="19838" y="19106"/>
                </a:cubicBezTo>
                <a:cubicBezTo>
                  <a:pt x="19838" y="19655"/>
                  <a:pt x="19320" y="20096"/>
                  <a:pt x="18677" y="20096"/>
                </a:cubicBezTo>
                <a:lnTo>
                  <a:pt x="2944" y="20096"/>
                </a:lnTo>
                <a:cubicBezTo>
                  <a:pt x="2302" y="20096"/>
                  <a:pt x="1784" y="19655"/>
                  <a:pt x="1784" y="19106"/>
                </a:cubicBezTo>
                <a:lnTo>
                  <a:pt x="1784" y="4236"/>
                </a:lnTo>
                <a:cubicBezTo>
                  <a:pt x="1784" y="3687"/>
                  <a:pt x="2302" y="3245"/>
                  <a:pt x="2944" y="3246"/>
                </a:cubicBezTo>
                <a:close/>
                <a:moveTo>
                  <a:pt x="5008" y="7628"/>
                </a:moveTo>
                <a:cubicBezTo>
                  <a:pt x="4521" y="7628"/>
                  <a:pt x="4127" y="7964"/>
                  <a:pt x="4127" y="8380"/>
                </a:cubicBezTo>
                <a:cubicBezTo>
                  <a:pt x="4127" y="8796"/>
                  <a:pt x="4521" y="9131"/>
                  <a:pt x="5008" y="9131"/>
                </a:cubicBezTo>
                <a:lnTo>
                  <a:pt x="16614" y="9131"/>
                </a:lnTo>
                <a:cubicBezTo>
                  <a:pt x="17101" y="9131"/>
                  <a:pt x="17516" y="8796"/>
                  <a:pt x="17516" y="8380"/>
                </a:cubicBezTo>
                <a:cubicBezTo>
                  <a:pt x="17516" y="7964"/>
                  <a:pt x="17101" y="7628"/>
                  <a:pt x="16614" y="7628"/>
                </a:cubicBezTo>
                <a:lnTo>
                  <a:pt x="5008" y="7628"/>
                </a:lnTo>
                <a:close/>
                <a:moveTo>
                  <a:pt x="5008" y="10562"/>
                </a:moveTo>
                <a:cubicBezTo>
                  <a:pt x="4521" y="10562"/>
                  <a:pt x="4127" y="10897"/>
                  <a:pt x="4127" y="11313"/>
                </a:cubicBezTo>
                <a:cubicBezTo>
                  <a:pt x="4127" y="11729"/>
                  <a:pt x="4521" y="12065"/>
                  <a:pt x="5008" y="12065"/>
                </a:cubicBezTo>
                <a:lnTo>
                  <a:pt x="16614" y="12065"/>
                </a:lnTo>
                <a:cubicBezTo>
                  <a:pt x="17102" y="12065"/>
                  <a:pt x="17516" y="11729"/>
                  <a:pt x="17516" y="11313"/>
                </a:cubicBezTo>
                <a:cubicBezTo>
                  <a:pt x="17516" y="10897"/>
                  <a:pt x="17102" y="10562"/>
                  <a:pt x="16614" y="10562"/>
                </a:cubicBezTo>
                <a:lnTo>
                  <a:pt x="5008" y="10562"/>
                </a:lnTo>
                <a:close/>
                <a:moveTo>
                  <a:pt x="5008" y="13495"/>
                </a:moveTo>
                <a:cubicBezTo>
                  <a:pt x="4521" y="13495"/>
                  <a:pt x="4127" y="13831"/>
                  <a:pt x="4127" y="14247"/>
                </a:cubicBezTo>
                <a:cubicBezTo>
                  <a:pt x="4127" y="14663"/>
                  <a:pt x="4521" y="14999"/>
                  <a:pt x="5008" y="14999"/>
                </a:cubicBezTo>
                <a:lnTo>
                  <a:pt x="16614" y="14999"/>
                </a:lnTo>
                <a:cubicBezTo>
                  <a:pt x="17101" y="14999"/>
                  <a:pt x="17516" y="14663"/>
                  <a:pt x="17516" y="14247"/>
                </a:cubicBezTo>
                <a:cubicBezTo>
                  <a:pt x="17516" y="13831"/>
                  <a:pt x="17101" y="13495"/>
                  <a:pt x="16614" y="13495"/>
                </a:cubicBezTo>
                <a:lnTo>
                  <a:pt x="5008" y="13495"/>
                </a:lnTo>
                <a:close/>
                <a:moveTo>
                  <a:pt x="5008" y="16429"/>
                </a:moveTo>
                <a:cubicBezTo>
                  <a:pt x="4521" y="16429"/>
                  <a:pt x="4127" y="16765"/>
                  <a:pt x="4127" y="17181"/>
                </a:cubicBezTo>
                <a:cubicBezTo>
                  <a:pt x="4127" y="17597"/>
                  <a:pt x="4521" y="17933"/>
                  <a:pt x="5008" y="17933"/>
                </a:cubicBezTo>
                <a:lnTo>
                  <a:pt x="16614" y="17933"/>
                </a:lnTo>
                <a:cubicBezTo>
                  <a:pt x="17101" y="17933"/>
                  <a:pt x="17516" y="17597"/>
                  <a:pt x="17516" y="17181"/>
                </a:cubicBezTo>
                <a:cubicBezTo>
                  <a:pt x="17516" y="16765"/>
                  <a:pt x="17101" y="16429"/>
                  <a:pt x="16614" y="16429"/>
                </a:cubicBezTo>
                <a:lnTo>
                  <a:pt x="5008" y="16429"/>
                </a:lnTo>
                <a:close/>
              </a:path>
            </a:pathLst>
          </a:custGeom>
          <a:solidFill>
            <a:schemeClr val="tx1"/>
          </a:solidFill>
          <a:ln w="12700">
            <a:miter lim="400000"/>
          </a:ln>
        </p:spPr>
        <p:txBody>
          <a:bodyPr lIns="14288" tIns="14288" rIns="14288" bIns="14288" anchor="ct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8" name="Shape 23643">
            <a:extLst>
              <a:ext uri="{FF2B5EF4-FFF2-40B4-BE49-F238E27FC236}">
                <a16:creationId xmlns:a16="http://schemas.microsoft.com/office/drawing/2014/main" id="{5125B1C8-8E0E-D440-8323-58BB7B94D88E}"/>
              </a:ext>
            </a:extLst>
          </p:cNvPr>
          <p:cNvSpPr/>
          <p:nvPr/>
        </p:nvSpPr>
        <p:spPr>
          <a:xfrm>
            <a:off x="5869569" y="1430214"/>
            <a:ext cx="608009" cy="578907"/>
          </a:xfrm>
          <a:custGeom>
            <a:avLst/>
            <a:gdLst/>
            <a:ahLst/>
            <a:cxnLst>
              <a:cxn ang="0">
                <a:pos x="wd2" y="hd2"/>
              </a:cxn>
              <a:cxn ang="5400000">
                <a:pos x="wd2" y="hd2"/>
              </a:cxn>
              <a:cxn ang="10800000">
                <a:pos x="wd2" y="hd2"/>
              </a:cxn>
              <a:cxn ang="16200000">
                <a:pos x="wd2" y="hd2"/>
              </a:cxn>
            </a:cxnLst>
            <a:rect l="0" t="0" r="r" b="b"/>
            <a:pathLst>
              <a:path w="21600" h="21600" extrusionOk="0">
                <a:moveTo>
                  <a:pt x="10116" y="0"/>
                </a:moveTo>
                <a:cubicBezTo>
                  <a:pt x="10035" y="0"/>
                  <a:pt x="9912" y="88"/>
                  <a:pt x="9912" y="214"/>
                </a:cubicBezTo>
                <a:cubicBezTo>
                  <a:pt x="9912" y="6005"/>
                  <a:pt x="9912" y="6004"/>
                  <a:pt x="9912" y="6004"/>
                </a:cubicBezTo>
                <a:cubicBezTo>
                  <a:pt x="7534" y="4997"/>
                  <a:pt x="7538" y="4996"/>
                  <a:pt x="7538" y="4996"/>
                </a:cubicBezTo>
                <a:cubicBezTo>
                  <a:pt x="7521" y="4987"/>
                  <a:pt x="7498" y="4998"/>
                  <a:pt x="7478" y="4996"/>
                </a:cubicBezTo>
                <a:cubicBezTo>
                  <a:pt x="7478" y="4995"/>
                  <a:pt x="7334" y="4796"/>
                  <a:pt x="7334" y="4796"/>
                </a:cubicBezTo>
                <a:cubicBezTo>
                  <a:pt x="2326" y="6780"/>
                  <a:pt x="2323" y="6783"/>
                  <a:pt x="2323" y="6783"/>
                </a:cubicBezTo>
                <a:cubicBezTo>
                  <a:pt x="2283" y="6783"/>
                  <a:pt x="2286" y="6783"/>
                  <a:pt x="2286" y="6783"/>
                </a:cubicBezTo>
                <a:cubicBezTo>
                  <a:pt x="2" y="10371"/>
                  <a:pt x="0" y="10372"/>
                  <a:pt x="0" y="10372"/>
                </a:cubicBezTo>
                <a:cubicBezTo>
                  <a:pt x="2284" y="10160"/>
                  <a:pt x="2286" y="10157"/>
                  <a:pt x="2286" y="10157"/>
                </a:cubicBezTo>
                <a:cubicBezTo>
                  <a:pt x="2286" y="18137"/>
                  <a:pt x="2286" y="18138"/>
                  <a:pt x="2286" y="18138"/>
                </a:cubicBezTo>
                <a:cubicBezTo>
                  <a:pt x="10580" y="21600"/>
                  <a:pt x="10580" y="21600"/>
                  <a:pt x="10580" y="21600"/>
                </a:cubicBezTo>
                <a:cubicBezTo>
                  <a:pt x="11181" y="21600"/>
                  <a:pt x="11178" y="21600"/>
                  <a:pt x="11178" y="21600"/>
                </a:cubicBezTo>
                <a:cubicBezTo>
                  <a:pt x="19472" y="18138"/>
                  <a:pt x="19476" y="18138"/>
                  <a:pt x="19476" y="18138"/>
                </a:cubicBezTo>
                <a:cubicBezTo>
                  <a:pt x="19476" y="12650"/>
                  <a:pt x="19476" y="12650"/>
                  <a:pt x="19476" y="12650"/>
                </a:cubicBezTo>
                <a:cubicBezTo>
                  <a:pt x="21600" y="11679"/>
                  <a:pt x="21600" y="11676"/>
                  <a:pt x="21600" y="11676"/>
                </a:cubicBezTo>
                <a:lnTo>
                  <a:pt x="19476" y="6866"/>
                </a:lnTo>
                <a:cubicBezTo>
                  <a:pt x="19476" y="6781"/>
                  <a:pt x="19476" y="6783"/>
                  <a:pt x="19476" y="6783"/>
                </a:cubicBezTo>
                <a:cubicBezTo>
                  <a:pt x="15109" y="4883"/>
                  <a:pt x="15104" y="4879"/>
                  <a:pt x="15104" y="4879"/>
                </a:cubicBezTo>
                <a:cubicBezTo>
                  <a:pt x="14867" y="5204"/>
                  <a:pt x="14907" y="5151"/>
                  <a:pt x="14868" y="5205"/>
                </a:cubicBezTo>
                <a:cubicBezTo>
                  <a:pt x="14868" y="5158"/>
                  <a:pt x="14888" y="5100"/>
                  <a:pt x="14868" y="5079"/>
                </a:cubicBezTo>
                <a:cubicBezTo>
                  <a:pt x="14828" y="4995"/>
                  <a:pt x="14749" y="4954"/>
                  <a:pt x="14669" y="4996"/>
                </a:cubicBezTo>
                <a:cubicBezTo>
                  <a:pt x="12251" y="6003"/>
                  <a:pt x="12249" y="6004"/>
                  <a:pt x="12249" y="6004"/>
                </a:cubicBezTo>
                <a:cubicBezTo>
                  <a:pt x="12249" y="213"/>
                  <a:pt x="12249" y="214"/>
                  <a:pt x="12249" y="214"/>
                </a:cubicBezTo>
                <a:cubicBezTo>
                  <a:pt x="12249" y="88"/>
                  <a:pt x="12170" y="0"/>
                  <a:pt x="12049" y="0"/>
                </a:cubicBezTo>
                <a:cubicBezTo>
                  <a:pt x="10115" y="0"/>
                  <a:pt x="10116" y="0"/>
                  <a:pt x="10116" y="0"/>
                </a:cubicBezTo>
                <a:close/>
                <a:moveTo>
                  <a:pt x="14775" y="5458"/>
                </a:moveTo>
                <a:cubicBezTo>
                  <a:pt x="18538" y="7060"/>
                  <a:pt x="18674" y="7119"/>
                  <a:pt x="18674" y="7119"/>
                </a:cubicBezTo>
                <a:cubicBezTo>
                  <a:pt x="11275" y="10195"/>
                  <a:pt x="11275" y="10196"/>
                  <a:pt x="11275" y="10196"/>
                </a:cubicBezTo>
                <a:cubicBezTo>
                  <a:pt x="14714" y="5541"/>
                  <a:pt x="14773" y="5462"/>
                  <a:pt x="14775" y="5458"/>
                </a:cubicBezTo>
                <a:close/>
                <a:moveTo>
                  <a:pt x="2884" y="7752"/>
                </a:moveTo>
                <a:cubicBezTo>
                  <a:pt x="10577" y="10918"/>
                  <a:pt x="10580" y="10917"/>
                  <a:pt x="10580" y="10917"/>
                </a:cubicBezTo>
                <a:lnTo>
                  <a:pt x="10580" y="20879"/>
                </a:lnTo>
                <a:cubicBezTo>
                  <a:pt x="2886" y="17713"/>
                  <a:pt x="2884" y="17714"/>
                  <a:pt x="2884" y="17714"/>
                </a:cubicBezTo>
                <a:cubicBezTo>
                  <a:pt x="2884" y="7751"/>
                  <a:pt x="2884" y="7752"/>
                  <a:pt x="2884" y="7752"/>
                </a:cubicBezTo>
                <a:close/>
                <a:moveTo>
                  <a:pt x="11178" y="10917"/>
                </a:moveTo>
                <a:cubicBezTo>
                  <a:pt x="12861" y="15603"/>
                  <a:pt x="12861" y="15606"/>
                  <a:pt x="12861" y="15606"/>
                </a:cubicBezTo>
                <a:cubicBezTo>
                  <a:pt x="18831" y="12904"/>
                  <a:pt x="18832" y="12904"/>
                  <a:pt x="18832" y="12904"/>
                </a:cubicBezTo>
                <a:lnTo>
                  <a:pt x="18832" y="17714"/>
                </a:lnTo>
                <a:cubicBezTo>
                  <a:pt x="11178" y="20881"/>
                  <a:pt x="11178" y="20879"/>
                  <a:pt x="11178" y="20879"/>
                </a:cubicBezTo>
                <a:cubicBezTo>
                  <a:pt x="11178" y="10916"/>
                  <a:pt x="11178" y="10917"/>
                  <a:pt x="11178" y="10917"/>
                </a:cubicBezTo>
                <a:close/>
              </a:path>
            </a:pathLst>
          </a:custGeom>
          <a:solidFill>
            <a:schemeClr val="bg1"/>
          </a:solidFill>
          <a:ln w="12700">
            <a:miter lim="400000"/>
          </a:ln>
        </p:spPr>
        <p:txBody>
          <a:bodyPr lIns="17145" tIns="17145" rIns="17145" bIns="17145"/>
          <a:lstStyle/>
          <a:p>
            <a:pPr defTabSz="342892">
              <a:defRPr sz="2100">
                <a:latin typeface="Gill Sans"/>
                <a:ea typeface="Gill Sans"/>
                <a:cs typeface="Gill Sans"/>
                <a:sym typeface="Gill Sans"/>
              </a:defRPr>
            </a:pPr>
            <a:endParaRPr sz="2100"/>
          </a:p>
        </p:txBody>
      </p:sp>
    </p:spTree>
    <p:custDataLst>
      <p:tags r:id="rId1"/>
    </p:custDataLst>
    <p:extLst>
      <p:ext uri="{BB962C8B-B14F-4D97-AF65-F5344CB8AC3E}">
        <p14:creationId xmlns:p14="http://schemas.microsoft.com/office/powerpoint/2010/main" val="33553867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itchFamily="2" charset="2"/>
              </a:rPr>
              <a:t>：（</a:t>
            </a:r>
            <a:r>
              <a:rPr lang="en-US" altLang="zh-CN" sz="2400" b="1" spc="200" dirty="0">
                <a:solidFill>
                  <a:srgbClr val="175AA1"/>
                </a:solidFill>
                <a:sym typeface="Wingdings" pitchFamily="2" charset="2"/>
              </a:rPr>
              <a:t>3</a:t>
            </a:r>
            <a:r>
              <a:rPr lang="zh-CN" altLang="en-US" sz="2400" b="1" spc="200" dirty="0">
                <a:solidFill>
                  <a:srgbClr val="175AA1"/>
                </a:solidFill>
                <a:sym typeface="Wingdings" pitchFamily="2" charset="2"/>
              </a:rPr>
              <a:t>）食品安全台账管理</a:t>
            </a:r>
            <a:endParaRPr lang="zh-CN" altLang="en-US" sz="2400" b="1" spc="200" dirty="0">
              <a:solidFill>
                <a:srgbClr val="175AA1"/>
              </a:solidFill>
            </a:endParaRPr>
          </a:p>
        </p:txBody>
      </p:sp>
      <p:grpSp>
        <p:nvGrpSpPr>
          <p:cNvPr id="24" name="组合 23">
            <a:extLst>
              <a:ext uri="{FF2B5EF4-FFF2-40B4-BE49-F238E27FC236}">
                <a16:creationId xmlns:a16="http://schemas.microsoft.com/office/drawing/2014/main" id="{5C322565-B6AC-E146-BA86-7AB32741BFE6}"/>
              </a:ext>
            </a:extLst>
          </p:cNvPr>
          <p:cNvGrpSpPr/>
          <p:nvPr/>
        </p:nvGrpSpPr>
        <p:grpSpPr>
          <a:xfrm>
            <a:off x="877904" y="1473202"/>
            <a:ext cx="10425096" cy="1051183"/>
            <a:chOff x="1209675" y="2073916"/>
            <a:chExt cx="9624730" cy="787280"/>
          </a:xfrm>
        </p:grpSpPr>
        <p:grpSp>
          <p:nvGrpSpPr>
            <p:cNvPr id="25" name="组合 24">
              <a:extLst>
                <a:ext uri="{FF2B5EF4-FFF2-40B4-BE49-F238E27FC236}">
                  <a16:creationId xmlns:a16="http://schemas.microsoft.com/office/drawing/2014/main" id="{7D1C120D-1B15-D54E-88B5-CA8AD6384AB5}"/>
                </a:ext>
              </a:extLst>
            </p:cNvPr>
            <p:cNvGrpSpPr/>
            <p:nvPr/>
          </p:nvGrpSpPr>
          <p:grpSpPr>
            <a:xfrm>
              <a:off x="1209675" y="2073916"/>
              <a:ext cx="9624730" cy="787280"/>
              <a:chOff x="1209675" y="1992248"/>
              <a:chExt cx="9624730" cy="787280"/>
            </a:xfrm>
          </p:grpSpPr>
          <p:sp>
            <p:nvSpPr>
              <p:cNvPr id="27" name="矩形 26">
                <a:extLst>
                  <a:ext uri="{FF2B5EF4-FFF2-40B4-BE49-F238E27FC236}">
                    <a16:creationId xmlns:a16="http://schemas.microsoft.com/office/drawing/2014/main" id="{5D7B76D3-4F69-F144-82C7-94D0342F6ED9}"/>
                  </a:ext>
                </a:extLst>
              </p:cNvPr>
              <p:cNvSpPr/>
              <p:nvPr/>
            </p:nvSpPr>
            <p:spPr>
              <a:xfrm>
                <a:off x="1209675" y="1992248"/>
                <a:ext cx="2159000" cy="7824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28" name="矩形 27">
                <a:extLst>
                  <a:ext uri="{FF2B5EF4-FFF2-40B4-BE49-F238E27FC236}">
                    <a16:creationId xmlns:a16="http://schemas.microsoft.com/office/drawing/2014/main" id="{4FA60930-DE01-1741-81DF-D33CF50F3649}"/>
                  </a:ext>
                </a:extLst>
              </p:cNvPr>
              <p:cNvSpPr/>
              <p:nvPr/>
            </p:nvSpPr>
            <p:spPr>
              <a:xfrm>
                <a:off x="3368674" y="1992248"/>
                <a:ext cx="7465731" cy="782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30" name="文本框 29">
                <a:extLst>
                  <a:ext uri="{FF2B5EF4-FFF2-40B4-BE49-F238E27FC236}">
                    <a16:creationId xmlns:a16="http://schemas.microsoft.com/office/drawing/2014/main" id="{1F774B22-CAFC-6740-94F5-5A33A7A8C8A7}"/>
                  </a:ext>
                </a:extLst>
              </p:cNvPr>
              <p:cNvSpPr txBox="1"/>
              <p:nvPr/>
            </p:nvSpPr>
            <p:spPr>
              <a:xfrm>
                <a:off x="3756677" y="2012799"/>
                <a:ext cx="6890128" cy="766729"/>
              </a:xfrm>
              <a:prstGeom prst="rect">
                <a:avLst/>
              </a:prstGeom>
              <a:noFill/>
            </p:spPr>
            <p:txBody>
              <a:bodyPr wrap="square" rtlCol="0">
                <a:spAutoFit/>
              </a:bodyPr>
              <a:lstStyle/>
              <a:p>
                <a:pPr lvl="0" algn="just">
                  <a:lnSpc>
                    <a:spcPct val="150000"/>
                  </a:lnSpc>
                  <a:defRPr/>
                </a:pPr>
                <a:r>
                  <a:rPr lang="zh-CN" altLang="en-US" sz="1400" spc="100" dirty="0">
                    <a:solidFill>
                      <a:prstClr val="black">
                        <a:lumMod val="75000"/>
                        <a:lumOff val="25000"/>
                      </a:prstClr>
                    </a:solidFill>
                    <a:cs typeface="+mn-ea"/>
                    <a:sym typeface="+mn-lt"/>
                  </a:rPr>
                  <a:t>包括岗前晨检台账和人员作业规范检查台账。岗前晨检台账用于录入人员的姓名、体温、考勤及消毒情况（洗手消毒时间、洗手方法）等；人员作业规范台账用于按照法律法规、行业标准要求记录人员作业情况，是否合规。</a:t>
                </a:r>
              </a:p>
            </p:txBody>
          </p:sp>
          <p:sp>
            <p:nvSpPr>
              <p:cNvPr id="31" name="文本框 30">
                <a:extLst>
                  <a:ext uri="{FF2B5EF4-FFF2-40B4-BE49-F238E27FC236}">
                    <a16:creationId xmlns:a16="http://schemas.microsoft.com/office/drawing/2014/main" id="{F582DAFE-B975-1948-B86F-F583ACB7FE15}"/>
                  </a:ext>
                </a:extLst>
              </p:cNvPr>
              <p:cNvSpPr txBox="1"/>
              <p:nvPr/>
            </p:nvSpPr>
            <p:spPr>
              <a:xfrm>
                <a:off x="1431138" y="2216183"/>
                <a:ext cx="1691696" cy="276610"/>
              </a:xfrm>
              <a:prstGeom prst="rect">
                <a:avLst/>
              </a:prstGeom>
              <a:noFill/>
            </p:spPr>
            <p:txBody>
              <a:bodyPr wrap="square" rtlCol="0">
                <a:spAutoFit/>
              </a:bodyPr>
              <a:lstStyle/>
              <a:p>
                <a:pPr algn="ctr" defTabSz="914172"/>
                <a:r>
                  <a:rPr lang="zh-CN" altLang="en-US" b="1" dirty="0">
                    <a:solidFill>
                      <a:srgbClr val="FFFFFF"/>
                    </a:solidFill>
                    <a:latin typeface="Arial"/>
                    <a:cs typeface="+mn-ea"/>
                    <a:sym typeface="Arial"/>
                  </a:rPr>
                  <a:t>人员管控台账</a:t>
                </a:r>
              </a:p>
            </p:txBody>
          </p:sp>
        </p:grpSp>
        <p:sp>
          <p:nvSpPr>
            <p:cNvPr id="26" name="等腰三角形 1">
              <a:extLst>
                <a:ext uri="{FF2B5EF4-FFF2-40B4-BE49-F238E27FC236}">
                  <a16:creationId xmlns:a16="http://schemas.microsoft.com/office/drawing/2014/main" id="{01029036-1F4C-0D4B-B3BB-E1849E25EF5D}"/>
                </a:ext>
              </a:extLst>
            </p:cNvPr>
            <p:cNvSpPr/>
            <p:nvPr/>
          </p:nvSpPr>
          <p:spPr>
            <a:xfrm rot="5400000">
              <a:off x="3329023" y="2374559"/>
              <a:ext cx="221465" cy="1909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grpSp>
        <p:nvGrpSpPr>
          <p:cNvPr id="56" name="组合 55">
            <a:extLst>
              <a:ext uri="{FF2B5EF4-FFF2-40B4-BE49-F238E27FC236}">
                <a16:creationId xmlns:a16="http://schemas.microsoft.com/office/drawing/2014/main" id="{C1BD0610-2C1F-D946-BF2E-7A9A5E43D97D}"/>
              </a:ext>
            </a:extLst>
          </p:cNvPr>
          <p:cNvGrpSpPr/>
          <p:nvPr/>
        </p:nvGrpSpPr>
        <p:grpSpPr>
          <a:xfrm>
            <a:off x="877904" y="2641602"/>
            <a:ext cx="10425096" cy="1051182"/>
            <a:chOff x="1209675" y="2073916"/>
            <a:chExt cx="9624730" cy="787279"/>
          </a:xfrm>
        </p:grpSpPr>
        <p:grpSp>
          <p:nvGrpSpPr>
            <p:cNvPr id="57" name="组合 56">
              <a:extLst>
                <a:ext uri="{FF2B5EF4-FFF2-40B4-BE49-F238E27FC236}">
                  <a16:creationId xmlns:a16="http://schemas.microsoft.com/office/drawing/2014/main" id="{D2B0B3C7-9286-AE49-9347-26A084853FD3}"/>
                </a:ext>
              </a:extLst>
            </p:cNvPr>
            <p:cNvGrpSpPr/>
            <p:nvPr/>
          </p:nvGrpSpPr>
          <p:grpSpPr>
            <a:xfrm>
              <a:off x="1209675" y="2073916"/>
              <a:ext cx="9624730" cy="787279"/>
              <a:chOff x="1209675" y="1992248"/>
              <a:chExt cx="9624730" cy="787279"/>
            </a:xfrm>
          </p:grpSpPr>
          <p:sp>
            <p:nvSpPr>
              <p:cNvPr id="59" name="矩形 58">
                <a:extLst>
                  <a:ext uri="{FF2B5EF4-FFF2-40B4-BE49-F238E27FC236}">
                    <a16:creationId xmlns:a16="http://schemas.microsoft.com/office/drawing/2014/main" id="{14F01431-2247-9544-B5C8-B402299FC3B9}"/>
                  </a:ext>
                </a:extLst>
              </p:cNvPr>
              <p:cNvSpPr/>
              <p:nvPr/>
            </p:nvSpPr>
            <p:spPr>
              <a:xfrm>
                <a:off x="1209675" y="1992248"/>
                <a:ext cx="2159000" cy="7824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60" name="矩形 59">
                <a:extLst>
                  <a:ext uri="{FF2B5EF4-FFF2-40B4-BE49-F238E27FC236}">
                    <a16:creationId xmlns:a16="http://schemas.microsoft.com/office/drawing/2014/main" id="{BE665158-C4CB-9449-8144-2DD152FF3B9C}"/>
                  </a:ext>
                </a:extLst>
              </p:cNvPr>
              <p:cNvSpPr/>
              <p:nvPr/>
            </p:nvSpPr>
            <p:spPr>
              <a:xfrm>
                <a:off x="3368674" y="1992248"/>
                <a:ext cx="7465731" cy="782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61" name="文本框 60">
                <a:extLst>
                  <a:ext uri="{FF2B5EF4-FFF2-40B4-BE49-F238E27FC236}">
                    <a16:creationId xmlns:a16="http://schemas.microsoft.com/office/drawing/2014/main" id="{BA2BED36-3754-7D4F-B525-C37657D90A07}"/>
                  </a:ext>
                </a:extLst>
              </p:cNvPr>
              <p:cNvSpPr txBox="1"/>
              <p:nvPr/>
            </p:nvSpPr>
            <p:spPr>
              <a:xfrm>
                <a:off x="3756677" y="2012799"/>
                <a:ext cx="6890128" cy="766728"/>
              </a:xfrm>
              <a:prstGeom prst="rect">
                <a:avLst/>
              </a:prstGeom>
              <a:noFill/>
            </p:spPr>
            <p:txBody>
              <a:bodyPr wrap="square" rtlCol="0">
                <a:spAutoFit/>
              </a:bodyPr>
              <a:lstStyle/>
              <a:p>
                <a:pPr lvl="0" algn="just">
                  <a:lnSpc>
                    <a:spcPct val="150000"/>
                  </a:lnSpc>
                  <a:defRPr/>
                </a:pPr>
                <a:r>
                  <a:rPr lang="zh-CN" altLang="en-US" sz="1400" spc="100" dirty="0">
                    <a:solidFill>
                      <a:prstClr val="black">
                        <a:lumMod val="75000"/>
                        <a:lumOff val="25000"/>
                      </a:prstClr>
                    </a:solidFill>
                    <a:cs typeface="+mn-ea"/>
                    <a:sym typeface="+mn-lt"/>
                  </a:rPr>
                  <a:t>包括设施设备维保台账和餐具消毒保洁台账。设施设备维保台账根据设施设备的维保要求，定期录入设施设备维保的过程数据。餐具消毒保洁台账针对后厨用品、餐具等进行有效清洗消毒，并建立电子台账。 </a:t>
                </a:r>
              </a:p>
            </p:txBody>
          </p:sp>
          <p:sp>
            <p:nvSpPr>
              <p:cNvPr id="62" name="文本框 61">
                <a:extLst>
                  <a:ext uri="{FF2B5EF4-FFF2-40B4-BE49-F238E27FC236}">
                    <a16:creationId xmlns:a16="http://schemas.microsoft.com/office/drawing/2014/main" id="{69ADA656-43D4-B044-8DC9-D6C96869AA12}"/>
                  </a:ext>
                </a:extLst>
              </p:cNvPr>
              <p:cNvSpPr txBox="1"/>
              <p:nvPr/>
            </p:nvSpPr>
            <p:spPr>
              <a:xfrm>
                <a:off x="1431138" y="2216183"/>
                <a:ext cx="1691696" cy="276610"/>
              </a:xfrm>
              <a:prstGeom prst="rect">
                <a:avLst/>
              </a:prstGeom>
              <a:noFill/>
            </p:spPr>
            <p:txBody>
              <a:bodyPr wrap="square" rtlCol="0">
                <a:spAutoFit/>
              </a:bodyPr>
              <a:lstStyle/>
              <a:p>
                <a:pPr algn="ctr" defTabSz="914172"/>
                <a:r>
                  <a:rPr lang="zh-CN" altLang="en-US" b="1" dirty="0">
                    <a:solidFill>
                      <a:srgbClr val="FFFFFF"/>
                    </a:solidFill>
                    <a:latin typeface="Arial"/>
                    <a:cs typeface="+mn-ea"/>
                    <a:sym typeface="Arial"/>
                  </a:rPr>
                  <a:t>设备管控台账</a:t>
                </a:r>
              </a:p>
            </p:txBody>
          </p:sp>
        </p:grpSp>
        <p:sp>
          <p:nvSpPr>
            <p:cNvPr id="58" name="等腰三角形 1">
              <a:extLst>
                <a:ext uri="{FF2B5EF4-FFF2-40B4-BE49-F238E27FC236}">
                  <a16:creationId xmlns:a16="http://schemas.microsoft.com/office/drawing/2014/main" id="{CCE5801D-ADF9-C843-9217-026B31D8E83E}"/>
                </a:ext>
              </a:extLst>
            </p:cNvPr>
            <p:cNvSpPr/>
            <p:nvPr/>
          </p:nvSpPr>
          <p:spPr>
            <a:xfrm rot="5400000">
              <a:off x="3329023" y="2374559"/>
              <a:ext cx="221465" cy="19091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grpSp>
        <p:nvGrpSpPr>
          <p:cNvPr id="63" name="组合 62">
            <a:extLst>
              <a:ext uri="{FF2B5EF4-FFF2-40B4-BE49-F238E27FC236}">
                <a16:creationId xmlns:a16="http://schemas.microsoft.com/office/drawing/2014/main" id="{9A873859-A0DD-3B44-8BA0-80EC87A5432C}"/>
              </a:ext>
            </a:extLst>
          </p:cNvPr>
          <p:cNvGrpSpPr/>
          <p:nvPr/>
        </p:nvGrpSpPr>
        <p:grpSpPr>
          <a:xfrm>
            <a:off x="877904" y="3810001"/>
            <a:ext cx="10425096" cy="1044675"/>
            <a:chOff x="1209675" y="2073916"/>
            <a:chExt cx="9624730" cy="782406"/>
          </a:xfrm>
        </p:grpSpPr>
        <p:grpSp>
          <p:nvGrpSpPr>
            <p:cNvPr id="64" name="组合 63">
              <a:extLst>
                <a:ext uri="{FF2B5EF4-FFF2-40B4-BE49-F238E27FC236}">
                  <a16:creationId xmlns:a16="http://schemas.microsoft.com/office/drawing/2014/main" id="{56C38D15-0044-C84D-A922-DBF70977CB64}"/>
                </a:ext>
              </a:extLst>
            </p:cNvPr>
            <p:cNvGrpSpPr/>
            <p:nvPr/>
          </p:nvGrpSpPr>
          <p:grpSpPr>
            <a:xfrm>
              <a:off x="1209675" y="2073916"/>
              <a:ext cx="9624730" cy="782406"/>
              <a:chOff x="1209675" y="1992248"/>
              <a:chExt cx="9624730" cy="782406"/>
            </a:xfrm>
          </p:grpSpPr>
          <p:sp>
            <p:nvSpPr>
              <p:cNvPr id="66" name="矩形 65">
                <a:extLst>
                  <a:ext uri="{FF2B5EF4-FFF2-40B4-BE49-F238E27FC236}">
                    <a16:creationId xmlns:a16="http://schemas.microsoft.com/office/drawing/2014/main" id="{BAAB09E6-1879-7E42-946B-246BBB64CD3C}"/>
                  </a:ext>
                </a:extLst>
              </p:cNvPr>
              <p:cNvSpPr/>
              <p:nvPr/>
            </p:nvSpPr>
            <p:spPr>
              <a:xfrm>
                <a:off x="1209675" y="1992248"/>
                <a:ext cx="2159000" cy="7824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67" name="矩形 66">
                <a:extLst>
                  <a:ext uri="{FF2B5EF4-FFF2-40B4-BE49-F238E27FC236}">
                    <a16:creationId xmlns:a16="http://schemas.microsoft.com/office/drawing/2014/main" id="{D2513B4D-8943-F043-987B-64C81A0CF949}"/>
                  </a:ext>
                </a:extLst>
              </p:cNvPr>
              <p:cNvSpPr/>
              <p:nvPr/>
            </p:nvSpPr>
            <p:spPr>
              <a:xfrm>
                <a:off x="3368674" y="1992248"/>
                <a:ext cx="7465731" cy="782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68" name="文本框 67">
                <a:extLst>
                  <a:ext uri="{FF2B5EF4-FFF2-40B4-BE49-F238E27FC236}">
                    <a16:creationId xmlns:a16="http://schemas.microsoft.com/office/drawing/2014/main" id="{AF48CFFD-1777-9242-86CA-C780146B363F}"/>
                  </a:ext>
                </a:extLst>
              </p:cNvPr>
              <p:cNvSpPr txBox="1"/>
              <p:nvPr/>
            </p:nvSpPr>
            <p:spPr>
              <a:xfrm>
                <a:off x="3756677" y="2212545"/>
                <a:ext cx="6890128" cy="282661"/>
              </a:xfrm>
              <a:prstGeom prst="rect">
                <a:avLst/>
              </a:prstGeom>
              <a:noFill/>
            </p:spPr>
            <p:txBody>
              <a:bodyPr wrap="square" rtlCol="0">
                <a:spAutoFit/>
              </a:bodyPr>
              <a:lstStyle/>
              <a:p>
                <a:pPr lvl="0" algn="just">
                  <a:lnSpc>
                    <a:spcPct val="150000"/>
                  </a:lnSpc>
                  <a:defRPr/>
                </a:pPr>
                <a:r>
                  <a:rPr lang="zh-CN" altLang="en-US" sz="1400" spc="100" dirty="0">
                    <a:solidFill>
                      <a:prstClr val="black">
                        <a:lumMod val="75000"/>
                        <a:lumOff val="25000"/>
                      </a:prstClr>
                    </a:solidFill>
                    <a:cs typeface="+mn-ea"/>
                    <a:sym typeface="+mn-lt"/>
                  </a:rPr>
                  <a:t>包括食材、添加剂的进货查验、贮存保管、使用出库记录、食品留样等。 </a:t>
                </a:r>
              </a:p>
            </p:txBody>
          </p:sp>
          <p:sp>
            <p:nvSpPr>
              <p:cNvPr id="69" name="文本框 68">
                <a:extLst>
                  <a:ext uri="{FF2B5EF4-FFF2-40B4-BE49-F238E27FC236}">
                    <a16:creationId xmlns:a16="http://schemas.microsoft.com/office/drawing/2014/main" id="{7319AC9C-89D9-C540-991D-2CFA57D14C8F}"/>
                  </a:ext>
                </a:extLst>
              </p:cNvPr>
              <p:cNvSpPr txBox="1"/>
              <p:nvPr/>
            </p:nvSpPr>
            <p:spPr>
              <a:xfrm>
                <a:off x="1431138" y="2216183"/>
                <a:ext cx="1691696" cy="276610"/>
              </a:xfrm>
              <a:prstGeom prst="rect">
                <a:avLst/>
              </a:prstGeom>
              <a:noFill/>
            </p:spPr>
            <p:txBody>
              <a:bodyPr wrap="square" rtlCol="0">
                <a:spAutoFit/>
              </a:bodyPr>
              <a:lstStyle/>
              <a:p>
                <a:pPr algn="ctr" defTabSz="914172"/>
                <a:r>
                  <a:rPr lang="zh-CN" altLang="en-US" b="1" dirty="0">
                    <a:solidFill>
                      <a:srgbClr val="FFFFFF"/>
                    </a:solidFill>
                    <a:latin typeface="Arial"/>
                    <a:cs typeface="+mn-ea"/>
                    <a:sym typeface="Arial"/>
                  </a:rPr>
                  <a:t>食材管控台账</a:t>
                </a:r>
              </a:p>
            </p:txBody>
          </p:sp>
        </p:grpSp>
        <p:sp>
          <p:nvSpPr>
            <p:cNvPr id="65" name="等腰三角形 1">
              <a:extLst>
                <a:ext uri="{FF2B5EF4-FFF2-40B4-BE49-F238E27FC236}">
                  <a16:creationId xmlns:a16="http://schemas.microsoft.com/office/drawing/2014/main" id="{9336C3F3-A5E5-4D4C-B407-10D768E8D123}"/>
                </a:ext>
              </a:extLst>
            </p:cNvPr>
            <p:cNvSpPr/>
            <p:nvPr/>
          </p:nvSpPr>
          <p:spPr>
            <a:xfrm rot="5400000">
              <a:off x="3329023" y="2374559"/>
              <a:ext cx="221465" cy="1909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grpSp>
        <p:nvGrpSpPr>
          <p:cNvPr id="70" name="组合 69">
            <a:extLst>
              <a:ext uri="{FF2B5EF4-FFF2-40B4-BE49-F238E27FC236}">
                <a16:creationId xmlns:a16="http://schemas.microsoft.com/office/drawing/2014/main" id="{14C7D6C6-A3AF-9243-B5A4-AFFC6D456368}"/>
              </a:ext>
            </a:extLst>
          </p:cNvPr>
          <p:cNvGrpSpPr/>
          <p:nvPr/>
        </p:nvGrpSpPr>
        <p:grpSpPr>
          <a:xfrm>
            <a:off x="877904" y="4978401"/>
            <a:ext cx="10425096" cy="1044675"/>
            <a:chOff x="1209675" y="2073916"/>
            <a:chExt cx="9624730" cy="782406"/>
          </a:xfrm>
        </p:grpSpPr>
        <p:grpSp>
          <p:nvGrpSpPr>
            <p:cNvPr id="71" name="组合 70">
              <a:extLst>
                <a:ext uri="{FF2B5EF4-FFF2-40B4-BE49-F238E27FC236}">
                  <a16:creationId xmlns:a16="http://schemas.microsoft.com/office/drawing/2014/main" id="{F70C5CB6-A5DC-4644-B7F4-18CC3F2A6196}"/>
                </a:ext>
              </a:extLst>
            </p:cNvPr>
            <p:cNvGrpSpPr/>
            <p:nvPr/>
          </p:nvGrpSpPr>
          <p:grpSpPr>
            <a:xfrm>
              <a:off x="1209675" y="2073916"/>
              <a:ext cx="9624730" cy="782406"/>
              <a:chOff x="1209675" y="1992248"/>
              <a:chExt cx="9624730" cy="782406"/>
            </a:xfrm>
          </p:grpSpPr>
          <p:sp>
            <p:nvSpPr>
              <p:cNvPr id="73" name="矩形 72">
                <a:extLst>
                  <a:ext uri="{FF2B5EF4-FFF2-40B4-BE49-F238E27FC236}">
                    <a16:creationId xmlns:a16="http://schemas.microsoft.com/office/drawing/2014/main" id="{0E2FEC52-9197-0E41-A9D0-0F3463C17596}"/>
                  </a:ext>
                </a:extLst>
              </p:cNvPr>
              <p:cNvSpPr/>
              <p:nvPr/>
            </p:nvSpPr>
            <p:spPr>
              <a:xfrm>
                <a:off x="1209675" y="1992248"/>
                <a:ext cx="2159000" cy="7824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74" name="矩形 73">
                <a:extLst>
                  <a:ext uri="{FF2B5EF4-FFF2-40B4-BE49-F238E27FC236}">
                    <a16:creationId xmlns:a16="http://schemas.microsoft.com/office/drawing/2014/main" id="{C44C0D79-D287-EB49-8162-9B51DDA03B41}"/>
                  </a:ext>
                </a:extLst>
              </p:cNvPr>
              <p:cNvSpPr/>
              <p:nvPr/>
            </p:nvSpPr>
            <p:spPr>
              <a:xfrm>
                <a:off x="3368674" y="1992248"/>
                <a:ext cx="7465731" cy="782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75" name="文本框 74">
                <a:extLst>
                  <a:ext uri="{FF2B5EF4-FFF2-40B4-BE49-F238E27FC236}">
                    <a16:creationId xmlns:a16="http://schemas.microsoft.com/office/drawing/2014/main" id="{87ACC733-F4C8-5841-9865-B9A40C5A9B5B}"/>
                  </a:ext>
                </a:extLst>
              </p:cNvPr>
              <p:cNvSpPr txBox="1"/>
              <p:nvPr/>
            </p:nvSpPr>
            <p:spPr>
              <a:xfrm>
                <a:off x="3756677" y="2107918"/>
                <a:ext cx="6890128" cy="524694"/>
              </a:xfrm>
              <a:prstGeom prst="rect">
                <a:avLst/>
              </a:prstGeom>
              <a:noFill/>
            </p:spPr>
            <p:txBody>
              <a:bodyPr wrap="square" rtlCol="0">
                <a:spAutoFit/>
              </a:bodyPr>
              <a:lstStyle/>
              <a:p>
                <a:pPr lvl="0" algn="just">
                  <a:lnSpc>
                    <a:spcPct val="150000"/>
                  </a:lnSpc>
                  <a:defRPr/>
                </a:pPr>
                <a:r>
                  <a:rPr lang="zh-CN" altLang="en-US" sz="1400" spc="100" dirty="0">
                    <a:solidFill>
                      <a:prstClr val="black">
                        <a:lumMod val="75000"/>
                        <a:lumOff val="25000"/>
                      </a:prstClr>
                    </a:solidFill>
                    <a:cs typeface="+mn-ea"/>
                    <a:sym typeface="+mn-lt"/>
                  </a:rPr>
                  <a:t>包括仓库温湿度台账（包括冷藏库、冷冻库）、后厨空间管理台账（如温度、消毒灯开关时间等）、环境卫生检查台账、环境消毒台账和水质检测报告台账。 </a:t>
                </a:r>
              </a:p>
            </p:txBody>
          </p:sp>
          <p:sp>
            <p:nvSpPr>
              <p:cNvPr id="76" name="文本框 75">
                <a:extLst>
                  <a:ext uri="{FF2B5EF4-FFF2-40B4-BE49-F238E27FC236}">
                    <a16:creationId xmlns:a16="http://schemas.microsoft.com/office/drawing/2014/main" id="{B38EC4DC-3A4D-3E4C-9528-1B48B855833B}"/>
                  </a:ext>
                </a:extLst>
              </p:cNvPr>
              <p:cNvSpPr txBox="1"/>
              <p:nvPr/>
            </p:nvSpPr>
            <p:spPr>
              <a:xfrm>
                <a:off x="1431138" y="2216183"/>
                <a:ext cx="1691696" cy="276610"/>
              </a:xfrm>
              <a:prstGeom prst="rect">
                <a:avLst/>
              </a:prstGeom>
              <a:noFill/>
            </p:spPr>
            <p:txBody>
              <a:bodyPr wrap="square" rtlCol="0">
                <a:spAutoFit/>
              </a:bodyPr>
              <a:lstStyle/>
              <a:p>
                <a:pPr algn="ctr" defTabSz="914172"/>
                <a:r>
                  <a:rPr lang="zh-CN" altLang="en-US" b="1" dirty="0">
                    <a:solidFill>
                      <a:srgbClr val="FFFFFF"/>
                    </a:solidFill>
                    <a:latin typeface="Arial"/>
                    <a:cs typeface="+mn-ea"/>
                    <a:sym typeface="Arial"/>
                  </a:rPr>
                  <a:t>环境管控台账</a:t>
                </a:r>
              </a:p>
            </p:txBody>
          </p:sp>
        </p:grpSp>
        <p:sp>
          <p:nvSpPr>
            <p:cNvPr id="72" name="等腰三角形 1">
              <a:extLst>
                <a:ext uri="{FF2B5EF4-FFF2-40B4-BE49-F238E27FC236}">
                  <a16:creationId xmlns:a16="http://schemas.microsoft.com/office/drawing/2014/main" id="{BBAE374C-61C8-A045-B97D-10EC9384A6B7}"/>
                </a:ext>
              </a:extLst>
            </p:cNvPr>
            <p:cNvSpPr/>
            <p:nvPr/>
          </p:nvSpPr>
          <p:spPr>
            <a:xfrm rot="5400000">
              <a:off x="3329023" y="2374559"/>
              <a:ext cx="221465" cy="19091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Tree>
    <p:custDataLst>
      <p:tags r:id="rId1"/>
    </p:custDataLst>
    <p:extLst>
      <p:ext uri="{BB962C8B-B14F-4D97-AF65-F5344CB8AC3E}">
        <p14:creationId xmlns:p14="http://schemas.microsoft.com/office/powerpoint/2010/main" val="20257053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081" y="160655"/>
            <a:ext cx="12201081" cy="774975"/>
            <a:chOff x="-9081" y="160655"/>
            <a:chExt cx="12201081" cy="774975"/>
          </a:xfrm>
        </p:grpSpPr>
        <p:pic>
          <p:nvPicPr>
            <p:cNvPr id="7" name="图片 6" descr="2-1_画板 1 副本"/>
            <p:cNvPicPr>
              <a:picLocks noChangeAspect="1"/>
            </p:cNvPicPr>
            <p:nvPr/>
          </p:nvPicPr>
          <p:blipFill rotWithShape="1">
            <a:blip r:embed="rId4"/>
            <a:srcRect t="-1" r="96599" b="-9546"/>
            <a:stretch>
              <a:fillRect/>
            </a:stretch>
          </p:blipFill>
          <p:spPr>
            <a:xfrm>
              <a:off x="-9081" y="160655"/>
              <a:ext cx="416705" cy="700490"/>
            </a:xfrm>
            <a:prstGeom prst="rect">
              <a:avLst/>
            </a:prstGeom>
          </p:spPr>
        </p:pic>
        <p:pic>
          <p:nvPicPr>
            <p:cNvPr id="3" name="图片 2" descr="2-1_画板 1 副本"/>
            <p:cNvPicPr>
              <a:picLocks noChangeAspect="1"/>
            </p:cNvPicPr>
            <p:nvPr/>
          </p:nvPicPr>
          <p:blipFill rotWithShape="1">
            <a:blip r:embed="rId4"/>
            <a:srcRect l="77635" b="-21195"/>
            <a:stretch>
              <a:fillRect/>
            </a:stretch>
          </p:blipFill>
          <p:spPr>
            <a:xfrm>
              <a:off x="9451341" y="160655"/>
              <a:ext cx="2740659" cy="774975"/>
            </a:xfrm>
            <a:prstGeom prst="rect">
              <a:avLst/>
            </a:prstGeom>
          </p:spPr>
        </p:pic>
      </p:grpSp>
      <p:sp>
        <p:nvSpPr>
          <p:cNvPr id="12" name="文本框 11"/>
          <p:cNvSpPr txBox="1"/>
          <p:nvPr/>
        </p:nvSpPr>
        <p:spPr>
          <a:xfrm>
            <a:off x="462708" y="262224"/>
            <a:ext cx="7665292" cy="461665"/>
          </a:xfrm>
          <a:prstGeom prst="rect">
            <a:avLst/>
          </a:prstGeom>
          <a:noFill/>
        </p:spPr>
        <p:txBody>
          <a:bodyPr wrap="square" rtlCol="0">
            <a:spAutoFit/>
          </a:bodyPr>
          <a:lstStyle/>
          <a:p>
            <a:r>
              <a:rPr lang="zh-CN" altLang="en-US" sz="2400" b="1" spc="200" dirty="0">
                <a:solidFill>
                  <a:srgbClr val="175AA1"/>
                </a:solidFill>
              </a:rPr>
              <a:t>平台功能</a:t>
            </a:r>
            <a:r>
              <a:rPr lang="zh-CN" altLang="en-US" sz="2400" b="1" spc="200" dirty="0">
                <a:solidFill>
                  <a:srgbClr val="175AA1"/>
                </a:solidFill>
                <a:sym typeface="Wingdings" pitchFamily="2" charset="2"/>
              </a:rPr>
              <a:t>：（</a:t>
            </a:r>
            <a:r>
              <a:rPr lang="en-US" altLang="zh-CN" sz="2400" b="1" spc="200" dirty="0">
                <a:solidFill>
                  <a:srgbClr val="175AA1"/>
                </a:solidFill>
                <a:sym typeface="Wingdings" pitchFamily="2" charset="2"/>
              </a:rPr>
              <a:t>4</a:t>
            </a:r>
            <a:r>
              <a:rPr lang="zh-CN" altLang="en-US" sz="2400" b="1" spc="200" dirty="0">
                <a:solidFill>
                  <a:srgbClr val="175AA1"/>
                </a:solidFill>
                <a:sym typeface="Wingdings" pitchFamily="2" charset="2"/>
              </a:rPr>
              <a:t>）食品安全自查管理</a:t>
            </a:r>
            <a:endParaRPr lang="zh-CN" altLang="en-US" sz="2400" b="1" spc="200" dirty="0">
              <a:solidFill>
                <a:srgbClr val="175AA1"/>
              </a:solidFill>
            </a:endParaRPr>
          </a:p>
        </p:txBody>
      </p:sp>
      <p:sp>
        <p:nvSpPr>
          <p:cNvPr id="13" name="文本框 12">
            <a:extLst>
              <a:ext uri="{FF2B5EF4-FFF2-40B4-BE49-F238E27FC236}">
                <a16:creationId xmlns:a16="http://schemas.microsoft.com/office/drawing/2014/main" id="{36ACDFA8-2ED1-B547-A3FD-03441D780043}"/>
              </a:ext>
            </a:extLst>
          </p:cNvPr>
          <p:cNvSpPr txBox="1"/>
          <p:nvPr/>
        </p:nvSpPr>
        <p:spPr>
          <a:xfrm>
            <a:off x="1758950" y="3625850"/>
            <a:ext cx="101917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all" spc="0" normalizeH="0" baseline="0" noProof="0" dirty="0">
                <a:ln>
                  <a:gradFill>
                    <a:gsLst>
                      <a:gs pos="0">
                        <a:srgbClr val="5B7389"/>
                      </a:gs>
                      <a:gs pos="100000">
                        <a:srgbClr val="D0DDE9"/>
                      </a:gs>
                    </a:gsLst>
                    <a:lin ang="5400000" scaled="1"/>
                  </a:gradFill>
                </a:ln>
                <a:noFill/>
                <a:effectLst/>
                <a:uLnTx/>
                <a:uFillTx/>
                <a:latin typeface="Arial"/>
                <a:ea typeface="微软雅黑"/>
                <a:cs typeface="+mn-cs"/>
                <a:sym typeface="Arial"/>
              </a:rPr>
              <a:t>01</a:t>
            </a:r>
          </a:p>
        </p:txBody>
      </p:sp>
      <p:sp>
        <p:nvSpPr>
          <p:cNvPr id="14" name="文本框 13">
            <a:extLst>
              <a:ext uri="{FF2B5EF4-FFF2-40B4-BE49-F238E27FC236}">
                <a16:creationId xmlns:a16="http://schemas.microsoft.com/office/drawing/2014/main" id="{E75358F4-2D51-EB40-AF51-D4E3382F612C}"/>
              </a:ext>
            </a:extLst>
          </p:cNvPr>
          <p:cNvSpPr txBox="1"/>
          <p:nvPr/>
        </p:nvSpPr>
        <p:spPr>
          <a:xfrm flipH="1">
            <a:off x="1290955" y="4771390"/>
            <a:ext cx="1955800" cy="700192"/>
          </a:xfrm>
          <a:prstGeom prst="rect">
            <a:avLst/>
          </a:prstGeom>
          <a:noFill/>
          <a:ln w="9525">
            <a:noFill/>
          </a:ln>
        </p:spPr>
        <p:txBody>
          <a:bodyPr wrap="square">
            <a:spAutoFit/>
          </a:bodyPr>
          <a:lstStyle/>
          <a:p>
            <a:pPr lvl="0" algn="ctr">
              <a:lnSpc>
                <a:spcPct val="150000"/>
              </a:lnSpc>
              <a:defRPr/>
            </a:pPr>
            <a:r>
              <a:rPr lang="en-US" altLang="zh-CN" sz="1400" dirty="0">
                <a:solidFill>
                  <a:srgbClr val="3D4852"/>
                </a:solidFill>
                <a:latin typeface="Arial"/>
                <a:sym typeface="Arial"/>
              </a:rPr>
              <a:t>《</a:t>
            </a:r>
            <a:r>
              <a:rPr lang="zh-CN" altLang="en-US" sz="1400" dirty="0">
                <a:solidFill>
                  <a:srgbClr val="3D4852"/>
                </a:solidFill>
                <a:latin typeface="Arial"/>
                <a:sym typeface="Arial"/>
              </a:rPr>
              <a:t>食品安全法</a:t>
            </a:r>
            <a:r>
              <a:rPr lang="en-US" altLang="zh-CN" sz="1400" dirty="0">
                <a:solidFill>
                  <a:srgbClr val="3D4852"/>
                </a:solidFill>
                <a:latin typeface="Arial"/>
                <a:sym typeface="Arial"/>
              </a:rPr>
              <a:t>》</a:t>
            </a:r>
          </a:p>
          <a:p>
            <a:pPr lvl="0" algn="ctr">
              <a:lnSpc>
                <a:spcPct val="150000"/>
              </a:lnSpc>
              <a:defRPr/>
            </a:pPr>
            <a:r>
              <a:rPr lang="zh-CN" altLang="en-US" sz="1400" dirty="0">
                <a:solidFill>
                  <a:srgbClr val="3D4852"/>
                </a:solidFill>
                <a:latin typeface="Arial"/>
                <a:sym typeface="Arial"/>
              </a:rPr>
              <a:t>地方市场监管局要求 </a:t>
            </a:r>
            <a:endParaRPr kumimoji="0" lang="zh-CN" altLang="en-US" sz="1400" b="0" i="0" u="none" strike="noStrike" kern="1200" cap="none" spc="0" normalizeH="0" baseline="0" noProof="0" dirty="0">
              <a:ln>
                <a:noFill/>
              </a:ln>
              <a:solidFill>
                <a:srgbClr val="3D4852"/>
              </a:solidFill>
              <a:effectLst/>
              <a:uLnTx/>
              <a:uFillTx/>
              <a:latin typeface="Arial"/>
              <a:ea typeface="微软雅黑"/>
              <a:cs typeface="+mn-cs"/>
              <a:sym typeface="Arial"/>
            </a:endParaRPr>
          </a:p>
        </p:txBody>
      </p:sp>
      <p:sp>
        <p:nvSpPr>
          <p:cNvPr id="15" name="文本框 14">
            <a:extLst>
              <a:ext uri="{FF2B5EF4-FFF2-40B4-BE49-F238E27FC236}">
                <a16:creationId xmlns:a16="http://schemas.microsoft.com/office/drawing/2014/main" id="{01554FB6-14B8-824F-98C9-5434035522A9}"/>
              </a:ext>
            </a:extLst>
          </p:cNvPr>
          <p:cNvSpPr txBox="1"/>
          <p:nvPr/>
        </p:nvSpPr>
        <p:spPr>
          <a:xfrm flipH="1">
            <a:off x="1722120" y="4421505"/>
            <a:ext cx="1093470" cy="33855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Arial"/>
                <a:ea typeface="微软雅黑"/>
                <a:cs typeface="+mn-cs"/>
                <a:sym typeface="Arial"/>
              </a:rPr>
              <a:t>自查依据</a:t>
            </a:r>
          </a:p>
        </p:txBody>
      </p:sp>
      <p:sp>
        <p:nvSpPr>
          <p:cNvPr id="16" name="文本框 15">
            <a:extLst>
              <a:ext uri="{FF2B5EF4-FFF2-40B4-BE49-F238E27FC236}">
                <a16:creationId xmlns:a16="http://schemas.microsoft.com/office/drawing/2014/main" id="{4D3F18F7-7D3C-FB4D-95F2-D47522E11AAB}"/>
              </a:ext>
            </a:extLst>
          </p:cNvPr>
          <p:cNvSpPr txBox="1"/>
          <p:nvPr/>
        </p:nvSpPr>
        <p:spPr>
          <a:xfrm>
            <a:off x="5483225" y="3625850"/>
            <a:ext cx="101917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all" spc="0" normalizeH="0" baseline="0" noProof="0">
                <a:ln>
                  <a:gradFill>
                    <a:gsLst>
                      <a:gs pos="0">
                        <a:srgbClr val="5B7389"/>
                      </a:gs>
                      <a:gs pos="100000">
                        <a:srgbClr val="D0DDE9"/>
                      </a:gs>
                    </a:gsLst>
                    <a:lin ang="5400000" scaled="1"/>
                  </a:gradFill>
                </a:ln>
                <a:noFill/>
                <a:effectLst/>
                <a:uLnTx/>
                <a:uFillTx/>
                <a:latin typeface="Arial"/>
                <a:ea typeface="微软雅黑"/>
                <a:cs typeface="+mn-cs"/>
                <a:sym typeface="Arial"/>
              </a:rPr>
              <a:t>02</a:t>
            </a:r>
          </a:p>
        </p:txBody>
      </p:sp>
      <p:sp>
        <p:nvSpPr>
          <p:cNvPr id="17" name="文本框 16">
            <a:extLst>
              <a:ext uri="{FF2B5EF4-FFF2-40B4-BE49-F238E27FC236}">
                <a16:creationId xmlns:a16="http://schemas.microsoft.com/office/drawing/2014/main" id="{D8D67738-AEC0-3D4B-93C9-9A0D1E8DDB5C}"/>
              </a:ext>
            </a:extLst>
          </p:cNvPr>
          <p:cNvSpPr txBox="1"/>
          <p:nvPr/>
        </p:nvSpPr>
        <p:spPr>
          <a:xfrm flipH="1">
            <a:off x="5015230" y="4771390"/>
            <a:ext cx="1955800" cy="700192"/>
          </a:xfrm>
          <a:prstGeom prst="rect">
            <a:avLst/>
          </a:prstGeom>
          <a:noFill/>
          <a:ln w="9525">
            <a:noFill/>
          </a:ln>
        </p:spPr>
        <p:txBody>
          <a:bodyPr wrap="square">
            <a:spAutoFit/>
          </a:bodyPr>
          <a:lstStyle>
            <a:defPPr>
              <a:defRPr lang="zh-CN"/>
            </a:defPPr>
            <a:lvl1pPr lvl="0" algn="ctr">
              <a:lnSpc>
                <a:spcPct val="150000"/>
              </a:lnSpc>
              <a:defRPr sz="1400">
                <a:solidFill>
                  <a:srgbClr val="3D4852"/>
                </a:solidFill>
                <a:latin typeface="Arial"/>
              </a:defRPr>
            </a:lvl1pPr>
          </a:lstStyle>
          <a:p>
            <a:r>
              <a:rPr lang="zh-CN" altLang="en-US" dirty="0">
                <a:sym typeface="Arial"/>
              </a:rPr>
              <a:t>包括持证经营情况、从业人员健康状况等</a:t>
            </a:r>
          </a:p>
        </p:txBody>
      </p:sp>
      <p:sp>
        <p:nvSpPr>
          <p:cNvPr id="18" name="文本框 17">
            <a:extLst>
              <a:ext uri="{FF2B5EF4-FFF2-40B4-BE49-F238E27FC236}">
                <a16:creationId xmlns:a16="http://schemas.microsoft.com/office/drawing/2014/main" id="{F6D04ED2-01C6-0249-B61B-9F8122C56510}"/>
              </a:ext>
            </a:extLst>
          </p:cNvPr>
          <p:cNvSpPr txBox="1"/>
          <p:nvPr/>
        </p:nvSpPr>
        <p:spPr>
          <a:xfrm flipH="1">
            <a:off x="5446395" y="4421505"/>
            <a:ext cx="1093470" cy="33718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Arial"/>
                <a:ea typeface="微软雅黑"/>
                <a:cs typeface="+mn-cs"/>
                <a:sym typeface="Arial"/>
              </a:rPr>
              <a:t>建立机制</a:t>
            </a:r>
          </a:p>
        </p:txBody>
      </p:sp>
      <p:sp>
        <p:nvSpPr>
          <p:cNvPr id="19" name="文本框 18">
            <a:extLst>
              <a:ext uri="{FF2B5EF4-FFF2-40B4-BE49-F238E27FC236}">
                <a16:creationId xmlns:a16="http://schemas.microsoft.com/office/drawing/2014/main" id="{B98416AB-6701-FA4A-838A-6090C70EB7FC}"/>
              </a:ext>
            </a:extLst>
          </p:cNvPr>
          <p:cNvSpPr txBox="1"/>
          <p:nvPr/>
        </p:nvSpPr>
        <p:spPr>
          <a:xfrm>
            <a:off x="9156700" y="3625850"/>
            <a:ext cx="101917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all" spc="0" normalizeH="0" baseline="0" noProof="0">
                <a:ln>
                  <a:gradFill>
                    <a:gsLst>
                      <a:gs pos="0">
                        <a:srgbClr val="5B7389"/>
                      </a:gs>
                      <a:gs pos="100000">
                        <a:srgbClr val="D0DDE9"/>
                      </a:gs>
                    </a:gsLst>
                    <a:lin ang="5400000" scaled="1"/>
                  </a:gradFill>
                </a:ln>
                <a:noFill/>
                <a:effectLst/>
                <a:uLnTx/>
                <a:uFillTx/>
                <a:latin typeface="Arial"/>
                <a:ea typeface="微软雅黑"/>
                <a:cs typeface="+mn-cs"/>
                <a:sym typeface="Arial"/>
              </a:rPr>
              <a:t>03</a:t>
            </a:r>
          </a:p>
        </p:txBody>
      </p:sp>
      <p:sp>
        <p:nvSpPr>
          <p:cNvPr id="20" name="文本框 19">
            <a:extLst>
              <a:ext uri="{FF2B5EF4-FFF2-40B4-BE49-F238E27FC236}">
                <a16:creationId xmlns:a16="http://schemas.microsoft.com/office/drawing/2014/main" id="{A10CCB4B-CD27-344A-AB0A-00064EE956C5}"/>
              </a:ext>
            </a:extLst>
          </p:cNvPr>
          <p:cNvSpPr txBox="1"/>
          <p:nvPr/>
        </p:nvSpPr>
        <p:spPr>
          <a:xfrm flipH="1">
            <a:off x="8688705" y="4771390"/>
            <a:ext cx="1955800" cy="700192"/>
          </a:xfrm>
          <a:prstGeom prst="rect">
            <a:avLst/>
          </a:prstGeom>
          <a:noFill/>
          <a:ln w="9525">
            <a:noFill/>
          </a:ln>
        </p:spPr>
        <p:txBody>
          <a:bodyPr wrap="square">
            <a:spAutoFit/>
          </a:bodyPr>
          <a:lstStyle>
            <a:defPPr>
              <a:defRPr lang="zh-CN"/>
            </a:defPPr>
            <a:lvl1pPr lvl="0" algn="ctr">
              <a:lnSpc>
                <a:spcPct val="150000"/>
              </a:lnSpc>
              <a:defRPr sz="1400">
                <a:solidFill>
                  <a:srgbClr val="3D4852"/>
                </a:solidFill>
                <a:latin typeface="Arial"/>
              </a:defRPr>
            </a:lvl1pPr>
          </a:lstStyle>
          <a:p>
            <a:r>
              <a:rPr lang="zh-CN" altLang="en-US" dirty="0">
                <a:sym typeface="Arial"/>
              </a:rPr>
              <a:t>在线填写或拍照上传食品安全自查表。</a:t>
            </a:r>
          </a:p>
        </p:txBody>
      </p:sp>
      <p:sp>
        <p:nvSpPr>
          <p:cNvPr id="21" name="文本框 20">
            <a:extLst>
              <a:ext uri="{FF2B5EF4-FFF2-40B4-BE49-F238E27FC236}">
                <a16:creationId xmlns:a16="http://schemas.microsoft.com/office/drawing/2014/main" id="{2985A66E-8D49-8049-8459-689E9D862369}"/>
              </a:ext>
            </a:extLst>
          </p:cNvPr>
          <p:cNvSpPr txBox="1"/>
          <p:nvPr/>
        </p:nvSpPr>
        <p:spPr>
          <a:xfrm flipH="1">
            <a:off x="9119870" y="4421505"/>
            <a:ext cx="1093470" cy="33855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Arial"/>
                <a:ea typeface="微软雅黑"/>
                <a:cs typeface="+mn-cs"/>
                <a:sym typeface="Arial"/>
              </a:rPr>
              <a:t>自查管理</a:t>
            </a:r>
          </a:p>
        </p:txBody>
      </p:sp>
      <p:cxnSp>
        <p:nvCxnSpPr>
          <p:cNvPr id="25" name="直接连接符 9">
            <a:extLst>
              <a:ext uri="{FF2B5EF4-FFF2-40B4-BE49-F238E27FC236}">
                <a16:creationId xmlns:a16="http://schemas.microsoft.com/office/drawing/2014/main" id="{00022937-0F4D-694C-B817-A7BC9CAD8A4A}"/>
              </a:ext>
            </a:extLst>
          </p:cNvPr>
          <p:cNvCxnSpPr/>
          <p:nvPr/>
        </p:nvCxnSpPr>
        <p:spPr>
          <a:xfrm>
            <a:off x="3568700" y="4010025"/>
            <a:ext cx="1160145" cy="0"/>
          </a:xfrm>
          <a:prstGeom prst="line">
            <a:avLst/>
          </a:prstGeom>
          <a:ln w="15875">
            <a:solidFill>
              <a:srgbClr val="B8C5D0">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11">
            <a:extLst>
              <a:ext uri="{FF2B5EF4-FFF2-40B4-BE49-F238E27FC236}">
                <a16:creationId xmlns:a16="http://schemas.microsoft.com/office/drawing/2014/main" id="{700CECA7-3D03-DE4A-A42F-B3DAB6F480A5}"/>
              </a:ext>
            </a:extLst>
          </p:cNvPr>
          <p:cNvCxnSpPr/>
          <p:nvPr/>
        </p:nvCxnSpPr>
        <p:spPr>
          <a:xfrm>
            <a:off x="7308215" y="4010025"/>
            <a:ext cx="1160145" cy="0"/>
          </a:xfrm>
          <a:prstGeom prst="line">
            <a:avLst/>
          </a:prstGeom>
          <a:ln w="15875">
            <a:solidFill>
              <a:srgbClr val="B8C5D0">
                <a:alpha val="20000"/>
              </a:srgbClr>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0C5339F9-1FD8-9745-B1A2-57585B966B21}"/>
              </a:ext>
            </a:extLst>
          </p:cNvPr>
          <p:cNvGrpSpPr/>
          <p:nvPr/>
        </p:nvGrpSpPr>
        <p:grpSpPr>
          <a:xfrm>
            <a:off x="737210" y="1609980"/>
            <a:ext cx="10695354" cy="1692020"/>
            <a:chOff x="914399" y="1265342"/>
            <a:chExt cx="10695354" cy="1692020"/>
          </a:xfrm>
        </p:grpSpPr>
        <p:sp>
          <p:nvSpPr>
            <p:cNvPr id="29" name="矩形 28">
              <a:extLst>
                <a:ext uri="{FF2B5EF4-FFF2-40B4-BE49-F238E27FC236}">
                  <a16:creationId xmlns:a16="http://schemas.microsoft.com/office/drawing/2014/main" id="{E126794C-1B9C-5C47-B509-5CF884BE5D87}"/>
                </a:ext>
              </a:extLst>
            </p:cNvPr>
            <p:cNvSpPr/>
            <p:nvPr/>
          </p:nvSpPr>
          <p:spPr>
            <a:xfrm>
              <a:off x="1033254" y="1265342"/>
              <a:ext cx="10576499" cy="1692020"/>
            </a:xfrm>
            <a:prstGeom prst="rect">
              <a:avLst/>
            </a:prstGeom>
            <a:noFill/>
            <a:ln>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0" name="组合 29">
              <a:extLst>
                <a:ext uri="{FF2B5EF4-FFF2-40B4-BE49-F238E27FC236}">
                  <a16:creationId xmlns:a16="http://schemas.microsoft.com/office/drawing/2014/main" id="{A7C5B165-FFB5-8747-B33B-2ED911D8ED15}"/>
                </a:ext>
              </a:extLst>
            </p:cNvPr>
            <p:cNvGrpSpPr/>
            <p:nvPr/>
          </p:nvGrpSpPr>
          <p:grpSpPr>
            <a:xfrm>
              <a:off x="914399" y="1399598"/>
              <a:ext cx="10549580" cy="1346907"/>
              <a:chOff x="1758933" y="1780374"/>
              <a:chExt cx="10552327" cy="1347250"/>
            </a:xfrm>
          </p:grpSpPr>
          <p:sp>
            <p:nvSpPr>
              <p:cNvPr id="31" name="文本框 30">
                <a:extLst>
                  <a:ext uri="{FF2B5EF4-FFF2-40B4-BE49-F238E27FC236}">
                    <a16:creationId xmlns:a16="http://schemas.microsoft.com/office/drawing/2014/main" id="{AEFCE9CE-52BD-7344-816B-CF9ADA256350}"/>
                  </a:ext>
                </a:extLst>
              </p:cNvPr>
              <p:cNvSpPr txBox="1"/>
              <p:nvPr/>
            </p:nvSpPr>
            <p:spPr>
              <a:xfrm>
                <a:off x="2314934" y="1780374"/>
                <a:ext cx="9996326" cy="1347250"/>
              </a:xfrm>
              <a:prstGeom prst="rect">
                <a:avLst/>
              </a:prstGeom>
              <a:noFill/>
            </p:spPr>
            <p:txBody>
              <a:bodyPr wrap="square">
                <a:spAutoFit/>
              </a:bodyPr>
              <a:lstStyle/>
              <a:p>
                <a:pPr indent="304800">
                  <a:lnSpc>
                    <a:spcPct val="150000"/>
                  </a:lnSpc>
                </a:pPr>
                <a:r>
                  <a:rPr lang="zh-CN" altLang="en-US" sz="1400" kern="100" dirty="0">
                    <a:solidFill>
                      <a:schemeClr val="tx2">
                        <a:lumMod val="25000"/>
                      </a:schemeClr>
                    </a:solidFill>
                    <a:latin typeface="+mn-ea"/>
                    <a:cs typeface="Courier New" panose="02070309020205020404" pitchFamily="49" charset="0"/>
                  </a:rPr>
                  <a:t>结合</a:t>
                </a:r>
                <a:r>
                  <a:rPr lang="en-US" altLang="zh-CN" sz="1400" kern="100" dirty="0">
                    <a:solidFill>
                      <a:schemeClr val="tx2">
                        <a:lumMod val="25000"/>
                      </a:schemeClr>
                    </a:solidFill>
                    <a:latin typeface="+mn-ea"/>
                    <a:cs typeface="Courier New" panose="02070309020205020404" pitchFamily="49" charset="0"/>
                  </a:rPr>
                  <a:t>《</a:t>
                </a:r>
                <a:r>
                  <a:rPr lang="zh-CN" altLang="en-US" sz="1400" kern="100" dirty="0">
                    <a:solidFill>
                      <a:schemeClr val="tx2">
                        <a:lumMod val="25000"/>
                      </a:schemeClr>
                    </a:solidFill>
                    <a:latin typeface="+mn-ea"/>
                    <a:cs typeface="Courier New" panose="02070309020205020404" pitchFamily="49" charset="0"/>
                  </a:rPr>
                  <a:t>食品安全法</a:t>
                </a:r>
                <a:r>
                  <a:rPr lang="en-US" altLang="zh-CN" sz="1400" kern="100" dirty="0">
                    <a:solidFill>
                      <a:schemeClr val="tx2">
                        <a:lumMod val="25000"/>
                      </a:schemeClr>
                    </a:solidFill>
                    <a:latin typeface="+mn-ea"/>
                    <a:cs typeface="Courier New" panose="02070309020205020404" pitchFamily="49" charset="0"/>
                  </a:rPr>
                  <a:t>》</a:t>
                </a:r>
                <a:r>
                  <a:rPr lang="zh-CN" altLang="en-US" sz="1400" kern="100" dirty="0">
                    <a:solidFill>
                      <a:schemeClr val="tx2">
                        <a:lumMod val="25000"/>
                      </a:schemeClr>
                    </a:solidFill>
                    <a:latin typeface="+mn-ea"/>
                    <a:cs typeface="Courier New" panose="02070309020205020404" pitchFamily="49" charset="0"/>
                  </a:rPr>
                  <a:t>、地方市场监管局要求，建立中检食堂食品安全风险隐患定期自查工作机制，包括持证经营情况、从业人员健康状况、食品安全管理制度健全情况、食品原料合规情况（如是否建立稳定、合规的食品及原料采购渠道，是否严格履行进货查验义务，是否严格履行食品索证索票义务，所购食品原料是否安全可追溯），设施设备运转情况，人员规范操作情况等。在线填写或拍照上传食品安全自查表。</a:t>
                </a:r>
              </a:p>
            </p:txBody>
          </p:sp>
          <p:grpSp>
            <p:nvGrpSpPr>
              <p:cNvPr id="32" name="组合 31">
                <a:extLst>
                  <a:ext uri="{FF2B5EF4-FFF2-40B4-BE49-F238E27FC236}">
                    <a16:creationId xmlns:a16="http://schemas.microsoft.com/office/drawing/2014/main" id="{540DEA50-2656-CD46-BB01-EB4825DB9BBC}"/>
                  </a:ext>
                </a:extLst>
              </p:cNvPr>
              <p:cNvGrpSpPr/>
              <p:nvPr/>
            </p:nvGrpSpPr>
            <p:grpSpPr>
              <a:xfrm>
                <a:off x="1758933" y="1850552"/>
                <a:ext cx="386605" cy="320040"/>
                <a:chOff x="1831887" y="2057400"/>
                <a:chExt cx="386605" cy="320040"/>
              </a:xfrm>
            </p:grpSpPr>
            <p:sp>
              <p:nvSpPr>
                <p:cNvPr id="33" name="箭头: V 形 6">
                  <a:extLst>
                    <a:ext uri="{FF2B5EF4-FFF2-40B4-BE49-F238E27FC236}">
                      <a16:creationId xmlns:a16="http://schemas.microsoft.com/office/drawing/2014/main" id="{FD0525D8-FFB7-A447-92DB-7D405C1B1BDC}"/>
                    </a:ext>
                  </a:extLst>
                </p:cNvPr>
                <p:cNvSpPr/>
                <p:nvPr/>
              </p:nvSpPr>
              <p:spPr>
                <a:xfrm>
                  <a:off x="1831887" y="2057400"/>
                  <a:ext cx="229780" cy="320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sp>
              <p:nvSpPr>
                <p:cNvPr id="34" name="箭头: V 形 44">
                  <a:extLst>
                    <a:ext uri="{FF2B5EF4-FFF2-40B4-BE49-F238E27FC236}">
                      <a16:creationId xmlns:a16="http://schemas.microsoft.com/office/drawing/2014/main" id="{6D208DD9-1548-F347-816D-74E490DD3C41}"/>
                    </a:ext>
                  </a:extLst>
                </p:cNvPr>
                <p:cNvSpPr/>
                <p:nvPr/>
              </p:nvSpPr>
              <p:spPr>
                <a:xfrm>
                  <a:off x="1988712" y="2057400"/>
                  <a:ext cx="229780" cy="32004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zh-CN" altLang="en-US">
                    <a:solidFill>
                      <a:srgbClr val="A20E0E"/>
                    </a:solidFill>
                    <a:latin typeface="Arial"/>
                    <a:ea typeface="微软雅黑"/>
                    <a:sym typeface="Arial"/>
                  </a:endParaRPr>
                </a:p>
              </p:txBody>
            </p:sp>
          </p:grpSp>
        </p:grpSp>
      </p:grpSp>
    </p:spTree>
    <p:custDataLst>
      <p:tags r:id="rId1"/>
    </p:custDataLst>
    <p:extLst>
      <p:ext uri="{BB962C8B-B14F-4D97-AF65-F5344CB8AC3E}">
        <p14:creationId xmlns:p14="http://schemas.microsoft.com/office/powerpoint/2010/main" val="241774556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70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70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AG_VERSION" val="1.0"/>
  <p:tag name="KSO_WM_BEAUTIFY_FLAG" val="#wm#"/>
  <p:tag name="KSO_WM_TEMPLATE_CATEGORY" val="custom"/>
  <p:tag name="KSO_WM_TEMPLATE_INDEX" val="20199701"/>
  <p:tag name="KSO_WM_TEMPLATE_THUMBS_INDEX" val="1、2、3、4、7、8、9、10、11、12、13、15"/>
  <p:tag name="KSO_WM_TEMPLATE_MASTER_TYPE" val="1"/>
  <p:tag name="KSO_WM_TEMPLATE_COLOR_TYPE" val="1"/>
  <p:tag name="KSO_WM_TEMPLATE_MASTER_THUMB_INDEX" val="18"/>
  <p:tag name="KSO_WM_UNIT_SHOW_EDIT_AREA_INDICATION"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701"/>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9970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9701"/>
</p:tagLst>
</file>

<file path=ppt/theme/theme1.xml><?xml version="1.0" encoding="utf-8"?>
<a:theme xmlns:a="http://schemas.openxmlformats.org/drawingml/2006/main" name="1_Office 主题​​">
  <a:themeElements>
    <a:clrScheme name="A20199701">
      <a:dk1>
        <a:srgbClr val="000000"/>
      </a:dk1>
      <a:lt1>
        <a:srgbClr val="FFFFFF"/>
      </a:lt1>
      <a:dk2>
        <a:srgbClr val="EAEAEA"/>
      </a:dk2>
      <a:lt2>
        <a:srgbClr val="FFFFFF"/>
      </a:lt2>
      <a:accent1>
        <a:srgbClr val="297DC0"/>
      </a:accent1>
      <a:accent2>
        <a:srgbClr val="2E95CF"/>
      </a:accent2>
      <a:accent3>
        <a:srgbClr val="33A7C1"/>
      </a:accent3>
      <a:accent4>
        <a:srgbClr val="36B79D"/>
      </a:accent4>
      <a:accent5>
        <a:srgbClr val="38C268"/>
      </a:accent5>
      <a:accent6>
        <a:srgbClr val="80C42F"/>
      </a:accent6>
      <a:hlink>
        <a:srgbClr val="304FFC"/>
      </a:hlink>
      <a:folHlink>
        <a:srgbClr val="492067"/>
      </a:folHlink>
    </a:clrScheme>
    <a:fontScheme name="商务风">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3552</TotalTime>
  <Words>2051</Words>
  <Application>Microsoft Office PowerPoint</Application>
  <PresentationFormat>宽屏</PresentationFormat>
  <Paragraphs>220</Paragraphs>
  <Slides>15</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Gill Sans</vt:lpstr>
      <vt:lpstr>微软雅黑</vt:lpstr>
      <vt:lpstr>Arial</vt:lpstr>
      <vt:lpstr>Calibri</vt:lpstr>
      <vt:lpstr>Verdana</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中检计量</dc:title>
  <dc:creator>Lenovo</dc:creator>
  <cp:lastModifiedBy>庆 周</cp:lastModifiedBy>
  <cp:revision>1358</cp:revision>
  <cp:lastPrinted>2023-09-10T08:16:26Z</cp:lastPrinted>
  <dcterms:created xsi:type="dcterms:W3CDTF">2023-09-10T08:16:26Z</dcterms:created>
  <dcterms:modified xsi:type="dcterms:W3CDTF">2023-11-08T06:47:09Z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2052-6.0.2.8225</vt:lpwstr>
  </property>
  <property fmtid="{D5CDD505-2E9C-101B-9397-08002B2CF9AE}" pid="3" name="ICV">
    <vt:lpwstr>BC77CFBC43969CE16256F96452F68638_43</vt:lpwstr>
  </property>
</Properties>
</file>